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66" r:id="rId2"/>
    <p:sldId id="263" r:id="rId3"/>
    <p:sldId id="262" r:id="rId4"/>
    <p:sldId id="265" r:id="rId5"/>
    <p:sldId id="261" r:id="rId6"/>
    <p:sldId id="260" r:id="rId7"/>
    <p:sldId id="257" r:id="rId8"/>
    <p:sldId id="258" r:id="rId9"/>
    <p:sldId id="267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643C"/>
    <a:srgbClr val="EE783A"/>
    <a:srgbClr val="116E3C"/>
    <a:srgbClr val="84B951"/>
    <a:srgbClr val="C32339"/>
    <a:srgbClr val="D275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B1861-9226-4579-91F8-3DF99CE0B533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E893B-2F9C-4601-B6F8-0DED2E5C74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788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2E893B-2F9C-4601-B6F8-0DED2E5C7434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547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2E893B-2F9C-4601-B6F8-0DED2E5C7434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7069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9A3D24-C290-6F4C-58C6-9BB40BAE5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6A34ACD0-DCE7-F72A-6B5F-8EAD2B5049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8D13028F-9181-8CBF-E65B-4675504943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DC8E18F-5FD4-CCD9-6DDD-1C3F6CDCFC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2E893B-2F9C-4601-B6F8-0DED2E5C743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8742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D18B2D-B8F4-82F0-69A4-AA9F0414B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322C79-E3DA-DF4B-A4C4-D71CEA6B7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E358405-7DFD-1F80-6D2B-B9229F9F7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162B-2922-4605-940D-4F467CBFB8FC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EA1E8C5-7EAD-2A92-412F-37831128F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50E0ADA-97E8-CE5E-3BF7-091EF5683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C234-780E-4D20-AE4D-733327C9BA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1561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36CF1D-E892-07BD-C540-201A85A9C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26135DC-305A-CD61-DFB4-F638D7B92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D25EBCC-BF56-E000-BE4D-2EFF429E8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162B-2922-4605-940D-4F467CBFB8FC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4944627-2838-8D1C-98AE-B73973459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FFC403A-D5CF-9BFE-270D-0E42EB6D1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C234-780E-4D20-AE4D-733327C9BA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529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30B8BD4-197E-07A2-1DF9-B927338991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B70B73D-D7B1-465F-53EE-5211E205B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92D02B-0FB1-8395-ABD8-7AF5158BE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162B-2922-4605-940D-4F467CBFB8FC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AED6FDC-16C7-8618-7764-171090565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D2231BD-9CF3-7B43-F40E-6116048A4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C234-780E-4D20-AE4D-733327C9BA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069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AFDFB6-6CDA-8C45-8B14-00A89FB46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C326AC-936A-687C-3CA6-FF28C78E3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99E4C03-EBE1-52B4-ACED-3C8FEEE2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162B-2922-4605-940D-4F467CBFB8FC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1D6DF72-E79B-C163-8FA7-EE3FEDA3A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945E491-1C35-A1CD-38DD-6937ECD58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C234-780E-4D20-AE4D-733327C9BA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433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22E6FC-19D5-D0CE-4045-93C946FC7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02F01CB-4999-49D0-D40D-B2ED95AEA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C0CD7E-A68A-78E3-7085-8AD4661C9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162B-2922-4605-940D-4F467CBFB8FC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6BA8B0-6066-E0C9-0E98-96E2D13B3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A95A9C3-7D67-12A6-DF2B-B8763CF6E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C234-780E-4D20-AE4D-733327C9BA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343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E6A919-F6ED-6758-7C33-10CA8AF13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1815B0-D48E-DDFB-8FD8-7929E9348E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8C8F46A-C796-A5C2-2D62-1546E6E188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B989AAF-DD10-D300-C0EA-55E46EA54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162B-2922-4605-940D-4F467CBFB8FC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5E8FEF3-CB96-AE66-E985-544896C5E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2C61A3C-4BA5-C799-D4D9-E6B78D738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C234-780E-4D20-AE4D-733327C9BA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6907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54D34D-271A-B9FB-9EFE-19EAB6488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EE6B854-BAFF-D2BA-1063-E8309F983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13CF495-A47D-49A7-D543-215353C351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45C1CD7-28DE-FD4D-9659-A1671863F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D39951D-4C26-83DE-8C47-B2D1502540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8F67787-8423-3C61-9FAA-C9148AE35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162B-2922-4605-940D-4F467CBFB8FC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C73C3F7-D465-5E5A-A64D-AAEB3915F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B58B863-AC50-8059-6E98-9A5F78E47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C234-780E-4D20-AE4D-733327C9BA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79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CB6D72-06CC-91F0-A99D-4CB6BC96C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16EC96C-F7CD-9D92-8509-080679BAA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162B-2922-4605-940D-4F467CBFB8FC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BA19068-9B0E-BF67-485D-67CB27ECB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FFD48ED-8D10-DE1A-A033-6511E6D3A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C234-780E-4D20-AE4D-733327C9BA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1791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0EF3944-DC73-BAE0-A151-318321A0C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162B-2922-4605-940D-4F467CBFB8FC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B928943-6E77-D968-62BD-ECACD35B8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3F2C12D-FE55-ACDC-A609-6377C622F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C234-780E-4D20-AE4D-733327C9BA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312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0859AE-AA44-6507-3AB1-8432D78E5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6B745A-6265-CF2A-A26A-AC9B7863C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01D7ECC-C4F1-FA6A-5829-AA4246FF4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95405D6-E04F-B69B-5F60-3684FD73C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162B-2922-4605-940D-4F467CBFB8FC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AC6CA4C-6EED-0FE2-431A-AE824AD27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B46CC40-4693-A064-9C2E-A917E6FB2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C234-780E-4D20-AE4D-733327C9BA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862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C43C5C-CEA9-E238-5FA4-6F6FAE86B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46FE3E5-DAD1-1A10-8282-AAC20E8789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F3C9A8E-7678-C8BA-77E8-3BA8B8B6F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60E0068-970F-8CA5-CDBA-0BE50C770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162B-2922-4605-940D-4F467CBFB8FC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BE6DE33-EB88-6398-2A8A-9BF751195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F3ADC47-61ED-42E6-C9E0-585BC0B66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C234-780E-4D20-AE4D-733327C9BA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02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9AC33AB-FD53-6BC5-071B-047C5340A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CE7FCB-E43B-1415-E410-85199520D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A856250-A0C7-29CC-B05B-55BDD5E263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BC162B-2922-4605-940D-4F467CBFB8FC}" type="datetimeFigureOut">
              <a:rPr lang="pl-PL" smtClean="0"/>
              <a:t>08.11.2024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940B09D-59BF-2CAB-5353-A8B06AA9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CC98FA-733D-3BFB-D155-491566B6AA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94C234-780E-4D20-AE4D-733327C9BA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5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image" Target="../media/image4.svg"/><Relationship Id="rId7" Type="http://schemas.openxmlformats.org/officeDocument/2006/relationships/image" Target="../media/image10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0920DB-0EDB-41BB-47D3-DBE514B86C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25FAEEE-391A-AD31-1060-7316C01300BF}"/>
              </a:ext>
            </a:extLst>
          </p:cNvPr>
          <p:cNvSpPr txBox="1"/>
          <p:nvPr/>
        </p:nvSpPr>
        <p:spPr>
          <a:xfrm>
            <a:off x="312820" y="1577224"/>
            <a:ext cx="1004100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8000"/>
              </a:lnSpc>
            </a:pPr>
            <a:r>
              <a:rPr lang="pl-PL" sz="8000" b="1" kern="100" cap="all" dirty="0">
                <a:solidFill>
                  <a:srgbClr val="EE783A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Najlepsza, najskuteczniejsza metoda </a:t>
            </a:r>
          </a:p>
          <a:p>
            <a:r>
              <a:rPr lang="pl-PL" sz="4400" b="1" kern="100" dirty="0">
                <a:solidFill>
                  <a:schemeClr val="accent3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Czy wiesz, że…?</a:t>
            </a:r>
          </a:p>
          <a:p>
            <a:endParaRPr lang="pl-PL" sz="4400" kern="100" dirty="0">
              <a:solidFill>
                <a:schemeClr val="accent3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2E6E99DF-6AFE-2E05-7946-99D985456760}"/>
              </a:ext>
            </a:extLst>
          </p:cNvPr>
          <p:cNvCxnSpPr>
            <a:cxnSpLocks/>
          </p:cNvCxnSpPr>
          <p:nvPr/>
        </p:nvCxnSpPr>
        <p:spPr>
          <a:xfrm>
            <a:off x="420130" y="1226625"/>
            <a:ext cx="11349839" cy="0"/>
          </a:xfrm>
          <a:prstGeom prst="line">
            <a:avLst/>
          </a:prstGeom>
          <a:ln w="28575">
            <a:solidFill>
              <a:srgbClr val="EE783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Tytuł 1">
            <a:extLst>
              <a:ext uri="{FF2B5EF4-FFF2-40B4-BE49-F238E27FC236}">
                <a16:creationId xmlns:a16="http://schemas.microsoft.com/office/drawing/2014/main" id="{64AC15DD-D78C-A28D-A486-98974D835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821" y="312821"/>
            <a:ext cx="11040979" cy="729917"/>
          </a:xfrm>
        </p:spPr>
        <p:txBody>
          <a:bodyPr>
            <a:normAutofit/>
          </a:bodyPr>
          <a:lstStyle/>
          <a:p>
            <a:r>
              <a:rPr lang="pl-PL" sz="2400" kern="100" dirty="0">
                <a:solidFill>
                  <a:schemeClr val="bg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14 </a:t>
            </a:r>
            <a:r>
              <a:rPr lang="pl-PL" sz="2400" kern="100" dirty="0">
                <a:solidFill>
                  <a:schemeClr val="bg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listopada 2024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Obraz 3" descr="Obraz zawierający Grafika, logo, projekt graficzny, Czcionka&#10;&#10;Opis wygenerowany automatycznie">
            <a:extLst>
              <a:ext uri="{FF2B5EF4-FFF2-40B4-BE49-F238E27FC236}">
                <a16:creationId xmlns:a16="http://schemas.microsoft.com/office/drawing/2014/main" id="{F74D12F7-379C-CBDE-FE54-E9088B2BF2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245" y="8190"/>
            <a:ext cx="1037008" cy="1126492"/>
          </a:xfrm>
          <a:prstGeom prst="rect">
            <a:avLst/>
          </a:prstGeom>
        </p:spPr>
      </p:pic>
      <p:sp>
        <p:nvSpPr>
          <p:cNvPr id="3" name="Podtytuł 2">
            <a:extLst>
              <a:ext uri="{FF2B5EF4-FFF2-40B4-BE49-F238E27FC236}">
                <a16:creationId xmlns:a16="http://schemas.microsoft.com/office/drawing/2014/main" id="{AA328BA1-0D5C-BB49-5309-8EE53A51B97C}"/>
              </a:ext>
            </a:extLst>
          </p:cNvPr>
          <p:cNvSpPr txBox="1">
            <a:spLocks/>
          </p:cNvSpPr>
          <p:nvPr/>
        </p:nvSpPr>
        <p:spPr>
          <a:xfrm>
            <a:off x="7153422" y="5480997"/>
            <a:ext cx="4616547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l-PL" sz="4200" b="1" dirty="0">
                <a:solidFill>
                  <a:schemeClr val="accent3"/>
                </a:solidFill>
              </a:rPr>
              <a:t>Karina Szafranek – Braś</a:t>
            </a:r>
          </a:p>
          <a:p>
            <a:pPr marL="0" indent="0" algn="r">
              <a:buNone/>
            </a:pPr>
            <a:r>
              <a:rPr lang="pl-PL" sz="4200" b="1" dirty="0">
                <a:solidFill>
                  <a:schemeClr val="accent3"/>
                </a:solidFill>
              </a:rPr>
              <a:t>Wiceprezes Zarządu ZPZTPO</a:t>
            </a:r>
          </a:p>
          <a:p>
            <a:pPr marL="0" indent="0" algn="r">
              <a:buNone/>
            </a:pPr>
            <a:r>
              <a:rPr lang="pl-PL" b="1" dirty="0">
                <a:solidFill>
                  <a:schemeClr val="accent3"/>
                </a:solidFill>
              </a:rPr>
              <a:t>Gdańsk,  13-15.11.2024</a:t>
            </a:r>
          </a:p>
        </p:txBody>
      </p:sp>
    </p:spTree>
    <p:extLst>
      <p:ext uri="{BB962C8B-B14F-4D97-AF65-F5344CB8AC3E}">
        <p14:creationId xmlns:p14="http://schemas.microsoft.com/office/powerpoint/2010/main" val="815783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DFBA4-8BEE-F24F-92DC-6BE6F3C5D3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22EA9F-A154-8116-FDDD-F630B2CE3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821" y="312821"/>
            <a:ext cx="11040979" cy="729917"/>
          </a:xfrm>
        </p:spPr>
        <p:txBody>
          <a:bodyPr>
            <a:normAutofit/>
          </a:bodyPr>
          <a:lstStyle/>
          <a:p>
            <a:r>
              <a:rPr lang="pl-PL" sz="2400" b="1" kern="100" dirty="0">
                <a:solidFill>
                  <a:schemeClr val="bg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Odpady przemysłowe niebezpieczne też są zasobem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E10154-CAC9-7428-1FD8-572101139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822" y="1689241"/>
            <a:ext cx="4882175" cy="1105318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pl-PL" sz="5400" b="1" kern="100" dirty="0">
                <a:solidFill>
                  <a:srgbClr val="C3233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115 mln ton </a:t>
            </a: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pl-PL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Odpady przemysłowe, </a:t>
            </a:r>
            <a:br>
              <a:rPr lang="pl-PL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 tym niebezpieczne</a:t>
            </a: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6A1B1CF9-0EA3-C12C-89BC-4DBFE0EC1A77}"/>
              </a:ext>
            </a:extLst>
          </p:cNvPr>
          <p:cNvCxnSpPr>
            <a:cxnSpLocks/>
          </p:cNvCxnSpPr>
          <p:nvPr/>
        </p:nvCxnSpPr>
        <p:spPr>
          <a:xfrm>
            <a:off x="420130" y="1226625"/>
            <a:ext cx="434069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2" name="Obraz 11" descr="Obraz zawierający Grafika, clipart, kreatywność, design&#10;&#10;Opis wygenerowany automatycznie">
            <a:extLst>
              <a:ext uri="{FF2B5EF4-FFF2-40B4-BE49-F238E27FC236}">
                <a16:creationId xmlns:a16="http://schemas.microsoft.com/office/drawing/2014/main" id="{5CE984D5-8153-5913-68FA-6F49A1398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7399" y="326333"/>
            <a:ext cx="414601" cy="533388"/>
          </a:xfrm>
          <a:prstGeom prst="rect">
            <a:avLst/>
          </a:prstGeom>
        </p:spPr>
      </p:pic>
      <p:cxnSp>
        <p:nvCxnSpPr>
          <p:cNvPr id="27" name="Łącznik prosty 26">
            <a:extLst>
              <a:ext uri="{FF2B5EF4-FFF2-40B4-BE49-F238E27FC236}">
                <a16:creationId xmlns:a16="http://schemas.microsoft.com/office/drawing/2014/main" id="{7EF1EBE1-EF6C-FFFC-EE87-152E2D98CDD4}"/>
              </a:ext>
            </a:extLst>
          </p:cNvPr>
          <p:cNvCxnSpPr>
            <a:cxnSpLocks/>
          </p:cNvCxnSpPr>
          <p:nvPr/>
        </p:nvCxnSpPr>
        <p:spPr>
          <a:xfrm>
            <a:off x="5078378" y="1218977"/>
            <a:ext cx="2011571" cy="0"/>
          </a:xfrm>
          <a:prstGeom prst="line">
            <a:avLst/>
          </a:prstGeom>
          <a:ln w="28575">
            <a:solidFill>
              <a:srgbClr val="EE783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Łącznik prosty 27">
            <a:extLst>
              <a:ext uri="{FF2B5EF4-FFF2-40B4-BE49-F238E27FC236}">
                <a16:creationId xmlns:a16="http://schemas.microsoft.com/office/drawing/2014/main" id="{6F42A5D0-D1B8-6777-3667-C5C2FDCB6BE6}"/>
              </a:ext>
            </a:extLst>
          </p:cNvPr>
          <p:cNvCxnSpPr>
            <a:cxnSpLocks/>
          </p:cNvCxnSpPr>
          <p:nvPr/>
        </p:nvCxnSpPr>
        <p:spPr>
          <a:xfrm>
            <a:off x="7407502" y="1218977"/>
            <a:ext cx="2011571" cy="0"/>
          </a:xfrm>
          <a:prstGeom prst="line">
            <a:avLst/>
          </a:prstGeom>
          <a:ln w="28575">
            <a:solidFill>
              <a:srgbClr val="84B95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Łącznik prosty 28">
            <a:extLst>
              <a:ext uri="{FF2B5EF4-FFF2-40B4-BE49-F238E27FC236}">
                <a16:creationId xmlns:a16="http://schemas.microsoft.com/office/drawing/2014/main" id="{68C9DBF1-EFA1-5166-A278-4AD331065172}"/>
              </a:ext>
            </a:extLst>
          </p:cNvPr>
          <p:cNvCxnSpPr>
            <a:cxnSpLocks/>
          </p:cNvCxnSpPr>
          <p:nvPr/>
        </p:nvCxnSpPr>
        <p:spPr>
          <a:xfrm>
            <a:off x="9736628" y="1218977"/>
            <a:ext cx="2011571" cy="0"/>
          </a:xfrm>
          <a:prstGeom prst="line">
            <a:avLst/>
          </a:prstGeom>
          <a:ln w="28575">
            <a:solidFill>
              <a:srgbClr val="116E3C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0" name="Symbol zastępczy zawartości 2">
            <a:extLst>
              <a:ext uri="{FF2B5EF4-FFF2-40B4-BE49-F238E27FC236}">
                <a16:creationId xmlns:a16="http://schemas.microsoft.com/office/drawing/2014/main" id="{34936F6A-C194-FC6C-6EE4-3BD44D092378}"/>
              </a:ext>
            </a:extLst>
          </p:cNvPr>
          <p:cNvSpPr txBox="1">
            <a:spLocks/>
          </p:cNvSpPr>
          <p:nvPr/>
        </p:nvSpPr>
        <p:spPr>
          <a:xfrm>
            <a:off x="5078378" y="1497204"/>
            <a:ext cx="2159789" cy="47126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Sposób zagospodarowania odpadów przemysłowych w tym niebezpiecznych:</a:t>
            </a:r>
          </a:p>
          <a:p>
            <a:pPr marL="0" indent="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</a:pPr>
            <a:r>
              <a:rPr lang="pl-PL" sz="3600" b="1" kern="100" dirty="0">
                <a:solidFill>
                  <a:srgbClr val="EE783A"/>
                </a:solidFill>
                <a:latin typeface="Aptos" panose="020B0004020202020204" pitchFamily="34" charset="0"/>
                <a:ea typeface="Aptos" panose="020B0004020202020204" pitchFamily="34" charset="0"/>
                <a:cs typeface="Myriad Pro" panose="020B0503030403020204" pitchFamily="34" charset="0"/>
              </a:rPr>
              <a:t>48% </a:t>
            </a:r>
            <a:br>
              <a:rPr lang="pl-PL" sz="1800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Myriad Pro" panose="020B0503030403020204" pitchFamily="34" charset="0"/>
              </a:rPr>
            </a:br>
            <a:r>
              <a:rPr lang="pl-PL" sz="1800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Myriad Pro" panose="020B0503030403020204" pitchFamily="34" charset="0"/>
              </a:rPr>
              <a:t>poddano odzyskowi</a:t>
            </a:r>
            <a:endParaRPr lang="pl-PL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</a:pPr>
            <a:r>
              <a:rPr lang="pl-PL" sz="3600" b="1" kern="100" dirty="0">
                <a:solidFill>
                  <a:srgbClr val="EE783A"/>
                </a:solidFill>
                <a:latin typeface="Aptos" panose="020B0004020202020204" pitchFamily="34" charset="0"/>
                <a:ea typeface="Aptos" panose="020B0004020202020204" pitchFamily="34" charset="0"/>
                <a:cs typeface="Myriad Pro" panose="020B0503030403020204" pitchFamily="34" charset="0"/>
              </a:rPr>
              <a:t>42% </a:t>
            </a:r>
            <a:r>
              <a:rPr lang="pl-PL" sz="1800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Myriad Pro" panose="020B0503030403020204" pitchFamily="34" charset="0"/>
              </a:rPr>
              <a:t>unieszkodliwiono poprzez składowanie, </a:t>
            </a:r>
            <a:endParaRPr lang="pl-PL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50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pl-PL" sz="3600" b="1" kern="100" dirty="0">
                <a:solidFill>
                  <a:srgbClr val="EE783A"/>
                </a:solidFill>
                <a:latin typeface="Aptos" panose="020B0004020202020204" pitchFamily="34" charset="0"/>
                <a:ea typeface="Aptos" panose="020B0004020202020204" pitchFamily="34" charset="0"/>
                <a:cs typeface="Myriad Pro" panose="020B0503030403020204" pitchFamily="34" charset="0"/>
              </a:rPr>
              <a:t>7% </a:t>
            </a:r>
            <a:br>
              <a:rPr lang="pl-PL" sz="3600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Myriad Pro" panose="020B0503030403020204" pitchFamily="34" charset="0"/>
              </a:rPr>
            </a:br>
            <a:r>
              <a:rPr lang="pl-PL" sz="1800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Myriad Pro" panose="020B0503030403020204" pitchFamily="34" charset="0"/>
              </a:rPr>
              <a:t>unieszkodliwiono</a:t>
            </a:r>
            <a:br>
              <a:rPr lang="pl-PL" sz="1800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Myriad Pro" panose="020B0503030403020204" pitchFamily="34" charset="0"/>
              </a:rPr>
            </a:br>
            <a:r>
              <a:rPr lang="pl-PL" sz="1800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Myriad Pro" panose="020B0503030403020204" pitchFamily="34" charset="0"/>
              </a:rPr>
              <a:t>w inny sposób, </a:t>
            </a:r>
            <a:br>
              <a:rPr lang="pl-PL" sz="1800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Myriad Pro" panose="020B0503030403020204" pitchFamily="34" charset="0"/>
              </a:rPr>
            </a:br>
            <a:r>
              <a:rPr lang="pl-PL" sz="1800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Myriad Pro" panose="020B0503030403020204" pitchFamily="34" charset="0"/>
              </a:rPr>
              <a:t>w tym termicznie przekształcanie</a:t>
            </a:r>
            <a:endParaRPr lang="pl-PL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pole tekstowe 41">
            <a:extLst>
              <a:ext uri="{FF2B5EF4-FFF2-40B4-BE49-F238E27FC236}">
                <a16:creationId xmlns:a16="http://schemas.microsoft.com/office/drawing/2014/main" id="{8B8AFE3B-76D0-691E-BE97-7F1D1E9BC974}"/>
              </a:ext>
            </a:extLst>
          </p:cNvPr>
          <p:cNvSpPr txBox="1"/>
          <p:nvPr/>
        </p:nvSpPr>
        <p:spPr>
          <a:xfrm>
            <a:off x="312821" y="5344850"/>
            <a:ext cx="451646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pl-PL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Są źródłem energii</a:t>
            </a:r>
            <a: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 zasobem,</a:t>
            </a:r>
            <a:b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który w instalacjach termicznej obróbki </a:t>
            </a:r>
            <a:r>
              <a:rPr lang="pl-PL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mogą zastąpić i zastępują paliwo konwencjonalne</a:t>
            </a:r>
            <a: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3" name="Symbol zastępczy zawartości 2">
            <a:extLst>
              <a:ext uri="{FF2B5EF4-FFF2-40B4-BE49-F238E27FC236}">
                <a16:creationId xmlns:a16="http://schemas.microsoft.com/office/drawing/2014/main" id="{9A69B799-88D8-E999-1403-2FCD75302FF8}"/>
              </a:ext>
            </a:extLst>
          </p:cNvPr>
          <p:cNvSpPr txBox="1">
            <a:spLocks/>
          </p:cNvSpPr>
          <p:nvPr/>
        </p:nvSpPr>
        <p:spPr>
          <a:xfrm>
            <a:off x="312821" y="3593029"/>
            <a:ext cx="4641014" cy="15664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l-PL" sz="5400" b="1" kern="100" dirty="0">
                <a:solidFill>
                  <a:srgbClr val="C32339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13,4 mln ton</a:t>
            </a:r>
          </a:p>
          <a:p>
            <a:pPr marL="0" indent="0">
              <a:lnSpc>
                <a:spcPts val="3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l-PL" sz="1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Odpady komunalne</a:t>
            </a:r>
          </a:p>
        </p:txBody>
      </p:sp>
      <p:sp>
        <p:nvSpPr>
          <p:cNvPr id="44" name="Symbol zastępczy zawartości 2">
            <a:extLst>
              <a:ext uri="{FF2B5EF4-FFF2-40B4-BE49-F238E27FC236}">
                <a16:creationId xmlns:a16="http://schemas.microsoft.com/office/drawing/2014/main" id="{78E4FDBD-AA69-F2FD-2F49-421D8C24E066}"/>
              </a:ext>
            </a:extLst>
          </p:cNvPr>
          <p:cNvSpPr txBox="1">
            <a:spLocks/>
          </p:cNvSpPr>
          <p:nvPr/>
        </p:nvSpPr>
        <p:spPr>
          <a:xfrm>
            <a:off x="7407502" y="1497204"/>
            <a:ext cx="2114997" cy="74558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Odpady lokowane </a:t>
            </a:r>
            <a:b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 składowiskach </a:t>
            </a:r>
            <a:b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poddawane innym metodom przetwarzania pochodzą z przemysłu:</a:t>
            </a:r>
          </a:p>
          <a:p>
            <a:pPr>
              <a:lnSpc>
                <a:spcPct val="100000"/>
              </a:lnSpc>
            </a:pPr>
            <a: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chemicznego</a:t>
            </a:r>
          </a:p>
          <a:p>
            <a:pPr>
              <a:lnSpc>
                <a:spcPct val="100000"/>
              </a:lnSpc>
            </a:pPr>
            <a: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petrochemicznego </a:t>
            </a:r>
          </a:p>
          <a:p>
            <a:pPr>
              <a:lnSpc>
                <a:spcPct val="100000"/>
              </a:lnSpc>
            </a:pPr>
            <a: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farmaceutycznego</a:t>
            </a:r>
            <a:b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medycyny 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zbrojeniowego </a:t>
            </a:r>
          </a:p>
        </p:txBody>
      </p:sp>
      <p:sp>
        <p:nvSpPr>
          <p:cNvPr id="45" name="Symbol zastępczy zawartości 2">
            <a:extLst>
              <a:ext uri="{FF2B5EF4-FFF2-40B4-BE49-F238E27FC236}">
                <a16:creationId xmlns:a16="http://schemas.microsoft.com/office/drawing/2014/main" id="{25084914-9E12-FCDF-5072-FAA518BA8831}"/>
              </a:ext>
            </a:extLst>
          </p:cNvPr>
          <p:cNvSpPr txBox="1">
            <a:spLocks/>
          </p:cNvSpPr>
          <p:nvPr/>
        </p:nvSpPr>
        <p:spPr>
          <a:xfrm>
            <a:off x="9736628" y="1497205"/>
            <a:ext cx="2096992" cy="37580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Odpady te mają wartość kaloryczną porównywalną do węgla (15-27 MJ/kg)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pl-PL" sz="2400" b="1" kern="100" dirty="0">
                <a:solidFill>
                  <a:srgbClr val="116E3C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19-24 MJ/kg</a:t>
            </a:r>
            <a:b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odpady medyczne</a:t>
            </a:r>
            <a:endParaRPr lang="pl-PL" sz="24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pl-PL" sz="2400" b="1" kern="100" dirty="0">
                <a:solidFill>
                  <a:srgbClr val="116E3C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22-40 MJ/kg </a:t>
            </a:r>
            <a:br>
              <a:rPr lang="pl-PL" sz="24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odpady przemysłowe w tym niebezpieczne </a:t>
            </a:r>
            <a:br>
              <a:rPr lang="pl-PL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sz="24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00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56561A-1453-B149-E209-96ED6BFD6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283E99-26FB-A141-01A0-ABB6E6C47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821" y="312821"/>
            <a:ext cx="6227937" cy="725619"/>
          </a:xfrm>
        </p:spPr>
        <p:txBody>
          <a:bodyPr>
            <a:normAutofit fontScale="90000"/>
          </a:bodyPr>
          <a:lstStyle/>
          <a:p>
            <a:r>
              <a:rPr lang="pl-PL" sz="2400" b="1" kern="100" dirty="0">
                <a:solidFill>
                  <a:schemeClr val="bg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Zdolności krajowe termicznego przetwarzania odpadów a potrzeby rynku Polskiego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7F7630-9949-31F2-B3D2-4C925186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667" y="1352715"/>
            <a:ext cx="5615705" cy="4035848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1800" b="1" kern="100" dirty="0">
                <a:solidFill>
                  <a:srgbClr val="84B95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 slajdzie widzą Państwo lokalizacje instalacji do termicznego przekształcania odpadów przemysłowych, w tym medycznych, z odzyskiem ciepła. 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1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 Polsce mamy ich </a:t>
            </a:r>
            <a:r>
              <a:rPr lang="pl-PL" sz="14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</a:t>
            </a:r>
            <a:r>
              <a:rPr lang="pl-PL" sz="1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 </a:t>
            </a:r>
            <a:endParaRPr lang="pl-PL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tylko </a:t>
            </a:r>
            <a:r>
              <a:rPr lang="pl-PL" sz="1400" b="1" kern="100" dirty="0">
                <a:solidFill>
                  <a:srgbClr val="000000"/>
                </a:solidFill>
                <a:effectLst/>
                <a:highlight>
                  <a:srgbClr val="EE783A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 z nich to instalacje</a:t>
            </a:r>
            <a:r>
              <a:rPr lang="pl-PL" sz="1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które oprócz medycznych przetwarzają również odpady przemysłowe</a:t>
            </a:r>
          </a:p>
          <a:p>
            <a:pPr lvl="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pozostałe </a:t>
            </a:r>
            <a:r>
              <a:rPr lang="pl-PL" sz="1400" b="1" kern="100" dirty="0">
                <a:solidFill>
                  <a:srgbClr val="000000"/>
                </a:solidFill>
                <a:effectLst/>
                <a:highlight>
                  <a:srgbClr val="008000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spalarnie spalające odpady tylko medyczne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pl-PL" sz="1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 2 z nich – </a:t>
            </a:r>
            <a:r>
              <a:rPr lang="pl-PL" sz="1400" b="1" kern="100" dirty="0">
                <a:effectLst/>
                <a:highlight>
                  <a:srgbClr val="FFFF00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 Gryficach i Chojnicach </a:t>
            </a:r>
            <a:r>
              <a:rPr lang="pl-PL" sz="1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instalacje te w całokształcie zdolności przerobowych krajowych nie mają znaczenia, bo pracują incydentalnie)</a:t>
            </a:r>
            <a:endParaRPr lang="pl-PL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endParaRPr lang="pl-PL" sz="1400" b="1" kern="100" dirty="0">
              <a:effectLst/>
              <a:highlight>
                <a:srgbClr val="008000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Obraz 11" descr="Obraz zawierający Grafika, clipart, kreatywność, design&#10;&#10;Opis wygenerowany automatycznie">
            <a:extLst>
              <a:ext uri="{FF2B5EF4-FFF2-40B4-BE49-F238E27FC236}">
                <a16:creationId xmlns:a16="http://schemas.microsoft.com/office/drawing/2014/main" id="{A19699E8-C027-249E-0D23-AC13D350A2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7399" y="326333"/>
            <a:ext cx="414601" cy="533388"/>
          </a:xfrm>
          <a:prstGeom prst="rect">
            <a:avLst/>
          </a:prstGeom>
        </p:spPr>
      </p:pic>
      <p:pic>
        <p:nvPicPr>
          <p:cNvPr id="4" name="Grafika 3">
            <a:extLst>
              <a:ext uri="{FF2B5EF4-FFF2-40B4-BE49-F238E27FC236}">
                <a16:creationId xmlns:a16="http://schemas.microsoft.com/office/drawing/2014/main" id="{E27EB287-DD8C-926E-2611-BFCB34B96A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49925" y="821904"/>
            <a:ext cx="5402333" cy="5214192"/>
          </a:xfrm>
          <a:prstGeom prst="rect">
            <a:avLst/>
          </a:prstGeom>
        </p:spPr>
      </p:pic>
      <p:sp>
        <p:nvSpPr>
          <p:cNvPr id="39" name="pole tekstowe 38">
            <a:extLst>
              <a:ext uri="{FF2B5EF4-FFF2-40B4-BE49-F238E27FC236}">
                <a16:creationId xmlns:a16="http://schemas.microsoft.com/office/drawing/2014/main" id="{2DBBD932-4851-6757-8658-B1F2D1C83AE7}"/>
              </a:ext>
            </a:extLst>
          </p:cNvPr>
          <p:cNvSpPr txBox="1"/>
          <p:nvPr/>
        </p:nvSpPr>
        <p:spPr>
          <a:xfrm>
            <a:off x="381666" y="5291122"/>
            <a:ext cx="5460409" cy="1173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 z tych instalacji stanowi około </a:t>
            </a:r>
            <a:r>
              <a:rPr lang="pl-PL" sz="14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85% mocy wszystkich krajowych mocy przerobowych</a:t>
            </a:r>
            <a:r>
              <a:rPr lang="pl-PL" sz="1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(około 187 tys. Mg to moce związkowe, </a:t>
            </a:r>
            <a:br>
              <a:rPr lang="pl-PL" sz="1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4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łącznie wszystkie to około 222 tys. Mg).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400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Plany zwiększenia mocy ZPZTPO do 2026 wynoszą 233 tys. Mg</a:t>
            </a:r>
            <a:endParaRPr lang="pl-PL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id="{76E4D302-52DE-74FD-A3A1-8CB3012818DF}"/>
              </a:ext>
            </a:extLst>
          </p:cNvPr>
          <p:cNvCxnSpPr/>
          <p:nvPr/>
        </p:nvCxnSpPr>
        <p:spPr>
          <a:xfrm>
            <a:off x="420130" y="1226625"/>
            <a:ext cx="5413180" cy="0"/>
          </a:xfrm>
          <a:prstGeom prst="line">
            <a:avLst/>
          </a:prstGeom>
          <a:ln w="28575">
            <a:solidFill>
              <a:srgbClr val="84B95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BA804458-F77C-C51C-A3DF-C2D4615AB33E}"/>
              </a:ext>
            </a:extLst>
          </p:cNvPr>
          <p:cNvSpPr txBox="1"/>
          <p:nvPr/>
        </p:nvSpPr>
        <p:spPr>
          <a:xfrm>
            <a:off x="6749069" y="1650695"/>
            <a:ext cx="14965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b="1" kern="0" dirty="0">
                <a:effectLst/>
                <a:highlight>
                  <a:srgbClr val="FFFF00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SPZ ZOZ</a:t>
            </a:r>
            <a:r>
              <a:rPr lang="pl-PL" sz="1200" b="1" kern="0" dirty="0">
                <a:highlight>
                  <a:srgbClr val="FFFF00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 </a:t>
            </a:r>
            <a:br>
              <a:rPr lang="pl-PL" sz="1200" b="1" kern="0" dirty="0">
                <a:solidFill>
                  <a:schemeClr val="bg1"/>
                </a:solidFill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</a:br>
            <a:r>
              <a:rPr lang="pl-PL" sz="1200" b="1" kern="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Gryfic</a:t>
            </a:r>
            <a:r>
              <a:rPr lang="pl-PL" sz="1200" b="1" kern="0" dirty="0"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e</a:t>
            </a:r>
            <a:endParaRPr lang="pl-PL" sz="1200" b="1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130C17C1-83C5-1F50-A8ED-4DC48F020688}"/>
              </a:ext>
            </a:extLst>
          </p:cNvPr>
          <p:cNvSpPr txBox="1"/>
          <p:nvPr/>
        </p:nvSpPr>
        <p:spPr>
          <a:xfrm>
            <a:off x="8013968" y="937217"/>
            <a:ext cx="292490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  <a:highlight>
                  <a:srgbClr val="EE783A"/>
                </a:highlight>
              </a:rPr>
              <a:t>PORT SERVICE SP. Z O.O.</a:t>
            </a:r>
            <a:r>
              <a:rPr lang="pl-PL" sz="1200" b="1" dirty="0">
                <a:solidFill>
                  <a:schemeClr val="bg1"/>
                </a:solidFill>
                <a:highlight>
                  <a:srgbClr val="EE783A"/>
                </a:highlight>
              </a:rPr>
              <a:t> </a:t>
            </a:r>
            <a:r>
              <a:rPr lang="pl-PL" sz="1200" b="1" dirty="0"/>
              <a:t>Gdańsk</a:t>
            </a:r>
            <a:br>
              <a:rPr lang="pl-PL" sz="1200" b="1" dirty="0">
                <a:solidFill>
                  <a:srgbClr val="FF0000"/>
                </a:solidFill>
              </a:rPr>
            </a:br>
            <a:r>
              <a:rPr lang="pl-PL" sz="1200" b="1" dirty="0">
                <a:solidFill>
                  <a:schemeClr val="bg1"/>
                </a:solidFill>
                <a:highlight>
                  <a:srgbClr val="39643C"/>
                </a:highlight>
              </a:rPr>
              <a:t>ECO-ABC SP. Z O.O. </a:t>
            </a:r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Tczew</a:t>
            </a:r>
            <a:b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FFFF00"/>
                </a:highlight>
              </a:rPr>
              <a:t>EMKA S.A. </a:t>
            </a:r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Chojnice</a:t>
            </a:r>
          </a:p>
          <a:p>
            <a:endParaRPr lang="pl-PL" sz="1200" b="1" dirty="0">
              <a:solidFill>
                <a:schemeClr val="bg1"/>
              </a:solidFill>
              <a:highlight>
                <a:srgbClr val="84B951"/>
              </a:highlight>
            </a:endParaRP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424420E6-D31A-3595-777F-B7C4CAF7CDB5}"/>
              </a:ext>
            </a:extLst>
          </p:cNvPr>
          <p:cNvSpPr txBox="1"/>
          <p:nvPr/>
        </p:nvSpPr>
        <p:spPr>
          <a:xfrm>
            <a:off x="9424086" y="1567472"/>
            <a:ext cx="25820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  <a:highlight>
                  <a:srgbClr val="116E3C"/>
                </a:highlight>
              </a:rPr>
              <a:t>OLSZTYŃSKI ZAKŁAD KOMUNALNY</a:t>
            </a:r>
            <a:r>
              <a:rPr lang="pl-PL" sz="1200" b="1" dirty="0">
                <a:solidFill>
                  <a:schemeClr val="bg1"/>
                </a:solidFill>
                <a:highlight>
                  <a:srgbClr val="116E3C"/>
                </a:highlight>
              </a:rPr>
              <a:t> </a:t>
            </a:r>
            <a:br>
              <a:rPr lang="pl-PL" sz="1200" b="1" dirty="0">
                <a:solidFill>
                  <a:schemeClr val="bg1"/>
                </a:solidFill>
                <a:highlight>
                  <a:srgbClr val="116E3C"/>
                </a:highlight>
              </a:rPr>
            </a:br>
            <a:r>
              <a:rPr lang="pl-PL" sz="1200" b="1" dirty="0"/>
              <a:t>Olsztyn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A3B904B1-F0FA-3D82-51D2-202EC2A29C10}"/>
              </a:ext>
            </a:extLst>
          </p:cNvPr>
          <p:cNvSpPr txBox="1"/>
          <p:nvPr/>
        </p:nvSpPr>
        <p:spPr>
          <a:xfrm>
            <a:off x="7476454" y="2849346"/>
            <a:ext cx="149656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EE783A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ZUO Konin</a:t>
            </a:r>
            <a:endParaRPr lang="pl-PL" sz="1200" b="1" dirty="0">
              <a:solidFill>
                <a:schemeClr val="bg1"/>
              </a:solidFill>
              <a:highlight>
                <a:srgbClr val="EE783A"/>
              </a:highlight>
            </a:endParaRP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A56878E2-4716-15DA-85CA-464A4F9D0A7F}"/>
              </a:ext>
            </a:extLst>
          </p:cNvPr>
          <p:cNvSpPr txBox="1"/>
          <p:nvPr/>
        </p:nvSpPr>
        <p:spPr>
          <a:xfrm>
            <a:off x="9524285" y="4090354"/>
            <a:ext cx="18547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EE783A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MOBRUK SA </a:t>
            </a:r>
            <a:br>
              <a:rPr lang="pl-PL" sz="1200" b="1" kern="0" dirty="0">
                <a:solidFill>
                  <a:schemeClr val="bg1"/>
                </a:solidFill>
                <a:effectLst/>
                <a:highlight>
                  <a:srgbClr val="EE783A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</a:br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EE783A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ITPO KARSY </a:t>
            </a:r>
            <a:br>
              <a:rPr lang="pl-PL" sz="1200" b="1" kern="0" dirty="0">
                <a:solidFill>
                  <a:schemeClr val="bg1"/>
                </a:solidFill>
                <a:effectLst/>
                <a:highlight>
                  <a:srgbClr val="FF00FF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</a:br>
            <a:r>
              <a:rPr lang="pl-PL" sz="1200" b="1" kern="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Ożarów</a:t>
            </a:r>
            <a:endParaRPr lang="pl-PL" sz="1200" b="1" dirty="0"/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07FCE8E2-2EE4-C05B-25A7-14D0FFEC776B}"/>
              </a:ext>
            </a:extLst>
          </p:cNvPr>
          <p:cNvSpPr txBox="1"/>
          <p:nvPr/>
        </p:nvSpPr>
        <p:spPr>
          <a:xfrm>
            <a:off x="7318265" y="4228852"/>
            <a:ext cx="185474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EE783A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ZUO</a:t>
            </a:r>
            <a:r>
              <a:rPr lang="pl-PL" sz="1200" b="1" kern="0" dirty="0">
                <a:solidFill>
                  <a:schemeClr val="bg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 </a:t>
            </a:r>
            <a:br>
              <a:rPr lang="pl-PL" sz="1200" b="1" kern="0" dirty="0">
                <a:solidFill>
                  <a:schemeClr val="bg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</a:br>
            <a:r>
              <a:rPr lang="pl-PL" sz="1200" b="1" kern="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Katowice</a:t>
            </a:r>
            <a:br>
              <a:rPr lang="pl-PL" sz="1200" b="1" kern="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</a:br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EE783A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SARPI Dąbrowa Górnicza </a:t>
            </a:r>
            <a:br>
              <a:rPr lang="pl-PL" sz="1200" b="1" kern="0" dirty="0">
                <a:solidFill>
                  <a:schemeClr val="bg1"/>
                </a:solidFill>
                <a:effectLst/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</a:br>
            <a:r>
              <a:rPr lang="pl-PL" sz="1200" b="1" kern="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Dąbrowa Górnicza</a:t>
            </a:r>
          </a:p>
          <a:p>
            <a:pPr algn="r"/>
            <a:r>
              <a:rPr lang="pl-PL" sz="1200" b="1" kern="0" dirty="0">
                <a:solidFill>
                  <a:schemeClr val="bg1"/>
                </a:solidFill>
                <a:highlight>
                  <a:srgbClr val="39643C"/>
                </a:highlight>
                <a:latin typeface="Aptos Narrow" panose="020B0004020202020204" pitchFamily="34" charset="0"/>
              </a:rPr>
              <a:t>Onkologia </a:t>
            </a:r>
            <a:r>
              <a:rPr lang="pl-PL" sz="1200" b="1" kern="0" dirty="0">
                <a:latin typeface="Aptos Narrow" panose="020B0004020202020204" pitchFamily="34" charset="0"/>
              </a:rPr>
              <a:t>GLIWICE</a:t>
            </a:r>
            <a:endParaRPr lang="pl-PL" sz="1200" b="1" dirty="0"/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7979FDB2-11BE-4963-E9CB-53542A99AA93}"/>
              </a:ext>
            </a:extLst>
          </p:cNvPr>
          <p:cNvSpPr txBox="1"/>
          <p:nvPr/>
        </p:nvSpPr>
        <p:spPr>
          <a:xfrm>
            <a:off x="6984794" y="4223693"/>
            <a:ext cx="14965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116E3C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EMKA S.A.</a:t>
            </a:r>
            <a:br>
              <a:rPr lang="pl-PL" sz="1200" b="1" kern="0" dirty="0">
                <a:solidFill>
                  <a:schemeClr val="bg1"/>
                </a:solidFill>
                <a:effectLst/>
                <a:highlight>
                  <a:srgbClr val="116E3C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</a:br>
            <a:r>
              <a:rPr lang="pl-PL" sz="1200" b="1" kern="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Kędzierzyn-Koźle</a:t>
            </a:r>
            <a:endParaRPr lang="pl-PL" sz="1200" b="1" dirty="0"/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B19BC205-1A6E-943F-1D4D-B15C0C11DEF6}"/>
              </a:ext>
            </a:extLst>
          </p:cNvPr>
          <p:cNvSpPr txBox="1"/>
          <p:nvPr/>
        </p:nvSpPr>
        <p:spPr>
          <a:xfrm>
            <a:off x="10772306" y="2018349"/>
            <a:ext cx="14965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116E3C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MPO spalarnia odpadów niebezpiecznych</a:t>
            </a:r>
            <a:br>
              <a:rPr lang="pl-PL" sz="1200" b="1" kern="0" dirty="0">
                <a:solidFill>
                  <a:schemeClr val="bg1"/>
                </a:solidFill>
                <a:effectLst/>
                <a:highlight>
                  <a:srgbClr val="116E3C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</a:br>
            <a:r>
              <a:rPr lang="pl-PL" sz="1200" b="1" kern="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Hajnówka</a:t>
            </a:r>
            <a:endParaRPr lang="pl-PL" sz="1200" b="1" dirty="0"/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D334CB3F-5F5C-BF98-039C-5989B2CD61C3}"/>
              </a:ext>
            </a:extLst>
          </p:cNvPr>
          <p:cNvSpPr txBox="1"/>
          <p:nvPr/>
        </p:nvSpPr>
        <p:spPr>
          <a:xfrm>
            <a:off x="7177570" y="3274843"/>
            <a:ext cx="22653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 b="1" kern="0" dirty="0">
                <a:solidFill>
                  <a:schemeClr val="bg1"/>
                </a:solidFill>
                <a:effectLst/>
                <a:highlight>
                  <a:srgbClr val="116E3C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ECO CLEAN ENERGY S.A.</a:t>
            </a:r>
            <a:br>
              <a:rPr lang="pl-PL" sz="1200" b="1" kern="0" dirty="0">
                <a:solidFill>
                  <a:schemeClr val="bg1"/>
                </a:solidFill>
                <a:effectLst/>
                <a:highlight>
                  <a:srgbClr val="116E3C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</a:br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116E3C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ECO-ABC SP. Z O.O.</a:t>
            </a:r>
            <a:br>
              <a:rPr lang="pl-PL" sz="1200" b="1" kern="0" dirty="0">
                <a:solidFill>
                  <a:schemeClr val="bg1"/>
                </a:solidFill>
                <a:effectLst/>
                <a:highlight>
                  <a:srgbClr val="116E3C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</a:br>
            <a:r>
              <a:rPr lang="pl-PL" sz="1200" b="1" kern="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Bełchatów</a:t>
            </a:r>
            <a:endParaRPr lang="pl-PL" sz="1200" b="1" dirty="0"/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260C07C8-ED31-3215-6108-D0C83BDFB0B2}"/>
              </a:ext>
            </a:extLst>
          </p:cNvPr>
          <p:cNvSpPr txBox="1"/>
          <p:nvPr/>
        </p:nvSpPr>
        <p:spPr>
          <a:xfrm>
            <a:off x="7257923" y="2091713"/>
            <a:ext cx="18882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116E3C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ZUOM Centrum Onkologii</a:t>
            </a:r>
          </a:p>
          <a:p>
            <a:pPr algn="r"/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EE783A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ENERIS PROECO SP. Z O.O.</a:t>
            </a:r>
          </a:p>
          <a:p>
            <a:pPr algn="r"/>
            <a:r>
              <a:rPr lang="pl-PL" sz="1200" b="1" kern="0" dirty="0">
                <a:latin typeface="Aptos Narrow" panose="020B0004020202020204" pitchFamily="34" charset="0"/>
              </a:rPr>
              <a:t>Bydgoszcz</a:t>
            </a:r>
            <a:endParaRPr lang="pl-PL" sz="1200" b="1" dirty="0"/>
          </a:p>
        </p:txBody>
      </p:sp>
      <p:sp>
        <p:nvSpPr>
          <p:cNvPr id="32" name="pole tekstowe 31">
            <a:extLst>
              <a:ext uri="{FF2B5EF4-FFF2-40B4-BE49-F238E27FC236}">
                <a16:creationId xmlns:a16="http://schemas.microsoft.com/office/drawing/2014/main" id="{E4780703-EC03-F1ED-D1C7-7A3E8854E302}"/>
              </a:ext>
            </a:extLst>
          </p:cNvPr>
          <p:cNvSpPr txBox="1"/>
          <p:nvPr/>
        </p:nvSpPr>
        <p:spPr>
          <a:xfrm>
            <a:off x="9442909" y="2591056"/>
            <a:ext cx="19175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EE783A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SABA SP. Z O.O.</a:t>
            </a:r>
            <a:br>
              <a:rPr lang="pl-PL" sz="1200" b="1" kern="0" dirty="0">
                <a:solidFill>
                  <a:schemeClr val="bg1"/>
                </a:solidFill>
                <a:effectLst/>
                <a:highlight>
                  <a:srgbClr val="EE783A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</a:br>
            <a:r>
              <a:rPr lang="pl-PL" sz="1200" b="1" kern="0" dirty="0">
                <a:effectLst/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Płock</a:t>
            </a:r>
            <a:endParaRPr lang="pl-PL" sz="1200" b="1" dirty="0"/>
          </a:p>
        </p:txBody>
      </p:sp>
      <p:sp>
        <p:nvSpPr>
          <p:cNvPr id="33" name="pole tekstowe 32">
            <a:extLst>
              <a:ext uri="{FF2B5EF4-FFF2-40B4-BE49-F238E27FC236}">
                <a16:creationId xmlns:a16="http://schemas.microsoft.com/office/drawing/2014/main" id="{7B57CFC6-65E8-4A83-05EB-DEDE4E1BA52A}"/>
              </a:ext>
            </a:extLst>
          </p:cNvPr>
          <p:cNvSpPr txBox="1"/>
          <p:nvPr/>
        </p:nvSpPr>
        <p:spPr>
          <a:xfrm>
            <a:off x="10352177" y="4573989"/>
            <a:ext cx="15270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EE783A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REMONDIS MEDISON RZESZÓW SP. Z O.O.</a:t>
            </a:r>
          </a:p>
          <a:p>
            <a:r>
              <a:rPr lang="pl-PL" sz="1200" b="1" kern="0" dirty="0"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Rzeszów</a:t>
            </a:r>
            <a:endParaRPr lang="pl-PL" sz="1200" b="1" kern="0" dirty="0">
              <a:effectLst/>
              <a:latin typeface="Aptos Narrow" panose="020B0004020202020204" pitchFamily="34" charset="0"/>
              <a:ea typeface="Aptos" panose="020B0004020202020204" pitchFamily="34" charset="0"/>
              <a:cs typeface="Aptos Narrow" panose="020B0004020202020204" pitchFamily="34" charset="0"/>
            </a:endParaRPr>
          </a:p>
          <a:p>
            <a:r>
              <a:rPr lang="pl-PL" sz="1200" b="1" dirty="0">
                <a:solidFill>
                  <a:schemeClr val="bg1"/>
                </a:solidFill>
                <a:highlight>
                  <a:srgbClr val="EE783A"/>
                </a:highlight>
              </a:rPr>
              <a:t>RAF-EKOLOGIA </a:t>
            </a:r>
            <a:br>
              <a:rPr lang="pl-PL" sz="1200" b="1" dirty="0">
                <a:solidFill>
                  <a:schemeClr val="bg1"/>
                </a:solidFill>
                <a:highlight>
                  <a:srgbClr val="EE783A"/>
                </a:highlight>
              </a:rPr>
            </a:br>
            <a:r>
              <a:rPr lang="pl-PL" sz="1200" b="1" dirty="0">
                <a:solidFill>
                  <a:schemeClr val="bg1"/>
                </a:solidFill>
                <a:highlight>
                  <a:srgbClr val="EE783A"/>
                </a:highlight>
              </a:rPr>
              <a:t>SP. Z O.O.</a:t>
            </a:r>
          </a:p>
          <a:p>
            <a:r>
              <a:rPr lang="pl-PL" sz="1200" b="1" dirty="0"/>
              <a:t>Jedlicze</a:t>
            </a:r>
          </a:p>
        </p:txBody>
      </p:sp>
      <p:sp>
        <p:nvSpPr>
          <p:cNvPr id="34" name="pole tekstowe 33">
            <a:extLst>
              <a:ext uri="{FF2B5EF4-FFF2-40B4-BE49-F238E27FC236}">
                <a16:creationId xmlns:a16="http://schemas.microsoft.com/office/drawing/2014/main" id="{F3918C13-5607-9A7F-FCB7-41CDD8DEC796}"/>
              </a:ext>
            </a:extLst>
          </p:cNvPr>
          <p:cNvSpPr txBox="1"/>
          <p:nvPr/>
        </p:nvSpPr>
        <p:spPr>
          <a:xfrm>
            <a:off x="6702431" y="4969500"/>
            <a:ext cx="33850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116E3C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ECO CLEAN</a:t>
            </a:r>
            <a:br>
              <a:rPr lang="pl-PL" sz="1200" b="1" kern="0" dirty="0">
                <a:solidFill>
                  <a:schemeClr val="bg1"/>
                </a:solidFill>
                <a:effectLst/>
                <a:highlight>
                  <a:srgbClr val="116E3C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</a:br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116E3C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ENERGY S.A.</a:t>
            </a:r>
          </a:p>
          <a:p>
            <a:pPr algn="r"/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116E3C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ECO-ABC SP. Z O.O.</a:t>
            </a:r>
          </a:p>
          <a:p>
            <a:pPr algn="r"/>
            <a:r>
              <a:rPr lang="pl-PL" sz="1200" b="1" kern="0" dirty="0"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Kraków</a:t>
            </a:r>
            <a:endParaRPr lang="pl-PL" sz="1200" b="1" kern="0" dirty="0">
              <a:effectLst/>
              <a:latin typeface="Aptos Narrow" panose="020B0004020202020204" pitchFamily="34" charset="0"/>
              <a:ea typeface="Aptos" panose="020B0004020202020204" pitchFamily="34" charset="0"/>
              <a:cs typeface="Aptos Narrow" panose="020B0004020202020204" pitchFamily="34" charset="0"/>
            </a:endParaRPr>
          </a:p>
          <a:p>
            <a:pPr algn="r"/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116E3C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REMONDIS MEDISON CHRZANÓW SP. Z O.O.</a:t>
            </a:r>
          </a:p>
          <a:p>
            <a:pPr algn="r"/>
            <a:r>
              <a:rPr lang="pl-PL" sz="1200" b="1" kern="0" dirty="0"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Chrzanów</a:t>
            </a:r>
            <a:endParaRPr lang="pl-PL" sz="1200" b="1" kern="0" dirty="0">
              <a:effectLst/>
              <a:latin typeface="Aptos Narrow" panose="020B0004020202020204" pitchFamily="34" charset="0"/>
              <a:ea typeface="Aptos" panose="020B0004020202020204" pitchFamily="34" charset="0"/>
              <a:cs typeface="Aptos Narrow" panose="020B0004020202020204" pitchFamily="34" charset="0"/>
            </a:endParaRPr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BA6C5436-1823-F54C-95D7-0300B487F361}"/>
              </a:ext>
            </a:extLst>
          </p:cNvPr>
          <p:cNvSpPr txBox="1"/>
          <p:nvPr/>
        </p:nvSpPr>
        <p:spPr>
          <a:xfrm>
            <a:off x="6096000" y="2837033"/>
            <a:ext cx="10974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EE783A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PROMAROL</a:t>
            </a:r>
            <a:br>
              <a:rPr lang="pl-PL" sz="1200" b="1" kern="0" dirty="0">
                <a:solidFill>
                  <a:schemeClr val="bg1"/>
                </a:solidFill>
                <a:effectLst/>
                <a:highlight>
                  <a:srgbClr val="84B951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</a:br>
            <a:r>
              <a:rPr lang="pl-PL" sz="1200" b="1" kern="0" dirty="0" err="1">
                <a:effectLst/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Ciepielówek</a:t>
            </a:r>
            <a:endParaRPr lang="pl-PL" sz="1200" b="1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350E8E45-BDEF-82C1-437C-238A8B6F24B6}"/>
              </a:ext>
            </a:extLst>
          </p:cNvPr>
          <p:cNvSpPr txBox="1"/>
          <p:nvPr/>
        </p:nvSpPr>
        <p:spPr>
          <a:xfrm>
            <a:off x="8395766" y="1537398"/>
            <a:ext cx="13308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200" b="1" kern="0" dirty="0">
                <a:solidFill>
                  <a:schemeClr val="bg1"/>
                </a:solidFill>
                <a:effectLst/>
                <a:highlight>
                  <a:srgbClr val="0000FF"/>
                </a:highlight>
                <a:latin typeface="Aptos Narrow" panose="020B0004020202020204" pitchFamily="34" charset="0"/>
                <a:ea typeface="Aptos" panose="020B0004020202020204" pitchFamily="34" charset="0"/>
                <a:cs typeface="Aptos Narrow" panose="020B0004020202020204" pitchFamily="34" charset="0"/>
              </a:rPr>
              <a:t>EMKA S.A Radzikowo</a:t>
            </a:r>
            <a:endParaRPr lang="pl-PL" sz="1200" b="1" dirty="0">
              <a:solidFill>
                <a:schemeClr val="bg1"/>
              </a:solidFill>
              <a:highlight>
                <a:srgbClr val="00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63744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6DE58C-30FC-EB8C-F6FB-02B048BE50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423AAB-EFD0-93A3-1AE4-134788415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822" y="312821"/>
            <a:ext cx="5783178" cy="725619"/>
          </a:xfrm>
        </p:spPr>
        <p:txBody>
          <a:bodyPr>
            <a:normAutofit/>
          </a:bodyPr>
          <a:lstStyle/>
          <a:p>
            <a:r>
              <a:rPr lang="pl-PL" sz="2400" b="1" kern="100" dirty="0">
                <a:solidFill>
                  <a:schemeClr val="bg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Termiczne przetwarzanie broni się samo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340144-9865-6CB4-B1AF-A683A3D29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821" y="1426867"/>
            <a:ext cx="5567643" cy="2987820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2200" b="1" kern="100" dirty="0">
                <a:solidFill>
                  <a:srgbClr val="84B95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Instalacje należące do ZPZTPO </a:t>
            </a:r>
            <a:br>
              <a:rPr lang="pl-PL" sz="2200" b="1" kern="100" dirty="0">
                <a:solidFill>
                  <a:srgbClr val="84B95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2200" b="1" kern="100" dirty="0">
                <a:solidFill>
                  <a:srgbClr val="84B95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4.12.2023 r. musiały się zweryfikować</a:t>
            </a:r>
            <a:br>
              <a:rPr lang="pl-PL" sz="2200" b="1" kern="100" dirty="0">
                <a:solidFill>
                  <a:srgbClr val="84B95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2200" b="1" kern="100" dirty="0">
                <a:solidFill>
                  <a:srgbClr val="84B95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spełnić wymagania określone </a:t>
            </a:r>
            <a:br>
              <a:rPr lang="pl-PL" sz="2200" b="1" kern="100" dirty="0">
                <a:solidFill>
                  <a:srgbClr val="84B95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2200" b="1" kern="100" dirty="0">
                <a:solidFill>
                  <a:srgbClr val="84B95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 przepisach Unii Europejskiej – </a:t>
            </a:r>
            <a:br>
              <a:rPr lang="pl-PL" sz="2200" b="1" kern="100" dirty="0">
                <a:solidFill>
                  <a:srgbClr val="84B95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2200" b="1" kern="100" dirty="0">
                <a:solidFill>
                  <a:srgbClr val="84B95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czyli spełnić wymagania określone </a:t>
            </a:r>
            <a:br>
              <a:rPr lang="pl-PL" sz="2200" b="1" kern="100" dirty="0">
                <a:solidFill>
                  <a:srgbClr val="84B95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2200" b="1" kern="100" dirty="0">
                <a:solidFill>
                  <a:srgbClr val="84B95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dla najlepszych dostępnych technik </a:t>
            </a:r>
            <a:br>
              <a:rPr lang="pl-PL" sz="2200" b="1" kern="100" dirty="0">
                <a:solidFill>
                  <a:srgbClr val="84B95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2200" b="1" kern="100" dirty="0">
                <a:solidFill>
                  <a:srgbClr val="84B95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technologii. </a:t>
            </a:r>
          </a:p>
        </p:txBody>
      </p:sp>
      <p:pic>
        <p:nvPicPr>
          <p:cNvPr id="12" name="Obraz 11" descr="Obraz zawierający Grafika, clipart, kreatywność, design&#10;&#10;Opis wygenerowany automatycznie">
            <a:extLst>
              <a:ext uri="{FF2B5EF4-FFF2-40B4-BE49-F238E27FC236}">
                <a16:creationId xmlns:a16="http://schemas.microsoft.com/office/drawing/2014/main" id="{62B6D84D-B8A6-CBBB-14A0-60E47603C3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7399" y="326333"/>
            <a:ext cx="414601" cy="533388"/>
          </a:xfrm>
          <a:prstGeom prst="rect">
            <a:avLst/>
          </a:prstGeom>
        </p:spPr>
      </p:pic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id="{74540E1E-F634-0DCD-856B-46B5E8DDE180}"/>
              </a:ext>
            </a:extLst>
          </p:cNvPr>
          <p:cNvCxnSpPr/>
          <p:nvPr/>
        </p:nvCxnSpPr>
        <p:spPr>
          <a:xfrm>
            <a:off x="420130" y="1226625"/>
            <a:ext cx="5413180" cy="0"/>
          </a:xfrm>
          <a:prstGeom prst="line">
            <a:avLst/>
          </a:prstGeom>
          <a:ln w="28575">
            <a:solidFill>
              <a:srgbClr val="84B95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40094BC9-4B3B-7F50-24DA-1AAB30B2F562}"/>
              </a:ext>
            </a:extLst>
          </p:cNvPr>
          <p:cNvCxnSpPr/>
          <p:nvPr/>
        </p:nvCxnSpPr>
        <p:spPr>
          <a:xfrm>
            <a:off x="6408821" y="1226625"/>
            <a:ext cx="5413180" cy="0"/>
          </a:xfrm>
          <a:prstGeom prst="line">
            <a:avLst/>
          </a:prstGeom>
          <a:ln w="28575">
            <a:solidFill>
              <a:srgbClr val="116E3C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54013F81-0051-32A4-A913-3E7D077518B6}"/>
              </a:ext>
            </a:extLst>
          </p:cNvPr>
          <p:cNvSpPr txBox="1">
            <a:spLocks/>
          </p:cNvSpPr>
          <p:nvPr/>
        </p:nvSpPr>
        <p:spPr>
          <a:xfrm>
            <a:off x="6343622" y="2262554"/>
            <a:ext cx="5478378" cy="4269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3200" kern="100" dirty="0">
                <a:solidFill>
                  <a:srgbClr val="116E3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Instalacje te muszą obecnie </a:t>
            </a:r>
            <a:r>
              <a:rPr lang="pl-PL" sz="3200" b="1" kern="100" dirty="0">
                <a:solidFill>
                  <a:srgbClr val="116E3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spełniać szereg wymogów i rygorystycznie ich przestrzegać:</a:t>
            </a:r>
            <a:r>
              <a:rPr lang="pl-PL" sz="3200" kern="100" dirty="0">
                <a:solidFill>
                  <a:srgbClr val="116E3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zaostrzone, dopuszczalne poziomy emisji do powietrza</a:t>
            </a:r>
            <a:endParaRPr lang="pl-PL" sz="19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zwiększony zakres parametrów emisji mierzony w sposób ciągły </a:t>
            </a:r>
            <a:br>
              <a:rPr lang="pl-P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(np. dodatkowo amoniak czy rtęć)</a:t>
            </a:r>
          </a:p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wielostopniowe systemy oczyszczania gazów odlotowych zapewniające odpowiedni poziom ich oczyszczania</a:t>
            </a:r>
          </a:p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zapewnienie temperatury spalania ponad 1100 stopni Celsjusza</a:t>
            </a:r>
          </a:p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wykorzystanie potencjału energetycznego odpadów poprzez odzysk energii</a:t>
            </a:r>
          </a:p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pomiar radioaktywności wszystkich odpadów przyjmowanych do termicznej obróbki</a:t>
            </a:r>
          </a:p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identyfikacja struktury chemicznej odpadów przy przyjęciu</a:t>
            </a:r>
          </a:p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zwiększona częstotliwość badania pozostałości po spalaniu 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pl-PL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rygorystyczne zasady magazynowania odpadów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A2E0D432-563C-6AF0-9106-7DDB44286411}"/>
              </a:ext>
            </a:extLst>
          </p:cNvPr>
          <p:cNvSpPr txBox="1"/>
          <p:nvPr/>
        </p:nvSpPr>
        <p:spPr>
          <a:xfrm>
            <a:off x="6311537" y="1226625"/>
            <a:ext cx="3457251" cy="899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4800" b="1" kern="100" dirty="0">
                <a:solidFill>
                  <a:srgbClr val="116E3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Dlaczego? </a:t>
            </a:r>
            <a:endParaRPr lang="pl-PL" sz="4800" kern="100" dirty="0">
              <a:solidFill>
                <a:srgbClr val="116E3C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id="{6E474DC0-62A5-F0D9-1670-067E5F0A3EE2}"/>
              </a:ext>
            </a:extLst>
          </p:cNvPr>
          <p:cNvSpPr txBox="1">
            <a:spLocks/>
          </p:cNvSpPr>
          <p:nvPr/>
        </p:nvSpPr>
        <p:spPr>
          <a:xfrm>
            <a:off x="312820" y="4651053"/>
            <a:ext cx="5520490" cy="21582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ts val="3400"/>
              </a:lnSpc>
              <a:spcBef>
                <a:spcPts val="0"/>
              </a:spcBef>
              <a:buNone/>
            </a:pPr>
            <a:r>
              <a:rPr lang="pl-PL" sz="3200" b="1" kern="100" dirty="0">
                <a:solidFill>
                  <a:srgbClr val="116E3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 chwili obecnej nie ma lepszych, bezpieczniejszych metod przetwarzania odpadów przemysłowych niebezpiecznych</a:t>
            </a:r>
            <a:endParaRPr lang="pl-PL" sz="3200" kern="100" dirty="0">
              <a:solidFill>
                <a:srgbClr val="116E3C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Łącznik prosty 12">
            <a:extLst>
              <a:ext uri="{FF2B5EF4-FFF2-40B4-BE49-F238E27FC236}">
                <a16:creationId xmlns:a16="http://schemas.microsoft.com/office/drawing/2014/main" id="{41C45C4C-F5B2-FF29-E14D-592546B57FE9}"/>
              </a:ext>
            </a:extLst>
          </p:cNvPr>
          <p:cNvCxnSpPr>
            <a:cxnSpLocks/>
          </p:cNvCxnSpPr>
          <p:nvPr/>
        </p:nvCxnSpPr>
        <p:spPr>
          <a:xfrm>
            <a:off x="420130" y="4509087"/>
            <a:ext cx="5413180" cy="0"/>
          </a:xfrm>
          <a:prstGeom prst="line">
            <a:avLst/>
          </a:prstGeom>
          <a:ln w="28575">
            <a:solidFill>
              <a:srgbClr val="116E3C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093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93D932-43F0-F973-016A-3995B3FDE1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0D67D2-92B0-2B6A-DB24-C56251E57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821" y="312821"/>
            <a:ext cx="11040979" cy="729917"/>
          </a:xfrm>
        </p:spPr>
        <p:txBody>
          <a:bodyPr>
            <a:normAutofit/>
          </a:bodyPr>
          <a:lstStyle/>
          <a:p>
            <a:r>
              <a:rPr lang="pl-PL" sz="2400" b="1" kern="100" dirty="0">
                <a:solidFill>
                  <a:schemeClr val="bg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Cele funkcjonowania instalacji termicznego przekształcania odpadów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335E1-3EBC-E444-3C57-37BE42678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822" y="2380775"/>
            <a:ext cx="2361362" cy="3596148"/>
          </a:xfrm>
        </p:spPr>
        <p:txBody>
          <a:bodyPr>
            <a:noAutofit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pl-PL" sz="18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Wykorzystanie potencjału energetycznego odpadów przemysłowych </a:t>
            </a:r>
            <a:br>
              <a:rPr lang="pl-PL" sz="18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medycznych </a:t>
            </a:r>
            <a:br>
              <a:rPr lang="pl-PL" sz="18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wytwarzania energii cieplnej </a:t>
            </a:r>
            <a:br>
              <a:rPr lang="pl-PL" sz="18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elektrycznej, </a:t>
            </a:r>
            <a:br>
              <a:rPr lang="pl-PL" sz="18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która z kolei jest wykorzystywana głównie na potrzeby własne zakładów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BB165CC-36BF-5C7A-1C53-DBD7DC96E837}"/>
              </a:ext>
            </a:extLst>
          </p:cNvPr>
          <p:cNvSpPr txBox="1"/>
          <p:nvPr/>
        </p:nvSpPr>
        <p:spPr>
          <a:xfrm>
            <a:off x="312821" y="1226625"/>
            <a:ext cx="1726994" cy="1202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66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</a:t>
            </a:r>
            <a:endParaRPr lang="pl-PL" sz="6600" kern="100" dirty="0">
              <a:solidFill>
                <a:schemeClr val="accent6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FC373D3E-1AE6-ED04-5DF0-A38CC8ABD619}"/>
              </a:ext>
            </a:extLst>
          </p:cNvPr>
          <p:cNvCxnSpPr>
            <a:cxnSpLocks/>
          </p:cNvCxnSpPr>
          <p:nvPr/>
        </p:nvCxnSpPr>
        <p:spPr>
          <a:xfrm>
            <a:off x="420130" y="1226625"/>
            <a:ext cx="2011571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2" name="Obraz 11" descr="Obraz zawierający Grafika, clipart, kreatywność, design&#10;&#10;Opis wygenerowany automatycznie">
            <a:extLst>
              <a:ext uri="{FF2B5EF4-FFF2-40B4-BE49-F238E27FC236}">
                <a16:creationId xmlns:a16="http://schemas.microsoft.com/office/drawing/2014/main" id="{FB4C669A-BB1F-42EE-A872-7B800050F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7399" y="326333"/>
            <a:ext cx="414601" cy="533388"/>
          </a:xfrm>
          <a:prstGeom prst="rect">
            <a:avLst/>
          </a:prstGeom>
        </p:spPr>
      </p:pic>
      <p:cxnSp>
        <p:nvCxnSpPr>
          <p:cNvPr id="26" name="Łącznik prosty 25">
            <a:extLst>
              <a:ext uri="{FF2B5EF4-FFF2-40B4-BE49-F238E27FC236}">
                <a16:creationId xmlns:a16="http://schemas.microsoft.com/office/drawing/2014/main" id="{F868CEC8-5B3E-69C7-7E21-1C694DA8CAC9}"/>
              </a:ext>
            </a:extLst>
          </p:cNvPr>
          <p:cNvCxnSpPr>
            <a:cxnSpLocks/>
          </p:cNvCxnSpPr>
          <p:nvPr/>
        </p:nvCxnSpPr>
        <p:spPr>
          <a:xfrm>
            <a:off x="2749254" y="1218977"/>
            <a:ext cx="2011571" cy="0"/>
          </a:xfrm>
          <a:prstGeom prst="line">
            <a:avLst/>
          </a:prstGeom>
          <a:ln w="28575">
            <a:solidFill>
              <a:srgbClr val="EE783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Łącznik prosty 26">
            <a:extLst>
              <a:ext uri="{FF2B5EF4-FFF2-40B4-BE49-F238E27FC236}">
                <a16:creationId xmlns:a16="http://schemas.microsoft.com/office/drawing/2014/main" id="{197369DA-5486-E4D6-63B9-142157290CB3}"/>
              </a:ext>
            </a:extLst>
          </p:cNvPr>
          <p:cNvCxnSpPr>
            <a:cxnSpLocks/>
          </p:cNvCxnSpPr>
          <p:nvPr/>
        </p:nvCxnSpPr>
        <p:spPr>
          <a:xfrm>
            <a:off x="5078378" y="1218977"/>
            <a:ext cx="2011571" cy="0"/>
          </a:xfrm>
          <a:prstGeom prst="line">
            <a:avLst/>
          </a:prstGeom>
          <a:ln w="28575">
            <a:solidFill>
              <a:srgbClr val="C32339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Łącznik prosty 27">
            <a:extLst>
              <a:ext uri="{FF2B5EF4-FFF2-40B4-BE49-F238E27FC236}">
                <a16:creationId xmlns:a16="http://schemas.microsoft.com/office/drawing/2014/main" id="{92F9B620-77B1-BB01-D997-5822C0EE693E}"/>
              </a:ext>
            </a:extLst>
          </p:cNvPr>
          <p:cNvCxnSpPr>
            <a:cxnSpLocks/>
          </p:cNvCxnSpPr>
          <p:nvPr/>
        </p:nvCxnSpPr>
        <p:spPr>
          <a:xfrm>
            <a:off x="7407502" y="1218977"/>
            <a:ext cx="2011571" cy="0"/>
          </a:xfrm>
          <a:prstGeom prst="line">
            <a:avLst/>
          </a:prstGeom>
          <a:ln w="28575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Łącznik prosty 28">
            <a:extLst>
              <a:ext uri="{FF2B5EF4-FFF2-40B4-BE49-F238E27FC236}">
                <a16:creationId xmlns:a16="http://schemas.microsoft.com/office/drawing/2014/main" id="{6265DDB8-32AD-F67F-D203-4732B60CCF08}"/>
              </a:ext>
            </a:extLst>
          </p:cNvPr>
          <p:cNvCxnSpPr>
            <a:cxnSpLocks/>
          </p:cNvCxnSpPr>
          <p:nvPr/>
        </p:nvCxnSpPr>
        <p:spPr>
          <a:xfrm>
            <a:off x="9736628" y="1218977"/>
            <a:ext cx="2011571" cy="0"/>
          </a:xfrm>
          <a:prstGeom prst="line">
            <a:avLst/>
          </a:prstGeom>
          <a:ln w="28575">
            <a:solidFill>
              <a:srgbClr val="116E3C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BF318357-6927-1639-E1A4-57309E483557}"/>
              </a:ext>
            </a:extLst>
          </p:cNvPr>
          <p:cNvSpPr txBox="1"/>
          <p:nvPr/>
        </p:nvSpPr>
        <p:spPr>
          <a:xfrm>
            <a:off x="2674185" y="1226625"/>
            <a:ext cx="1726994" cy="1202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6600" b="1" kern="100" dirty="0">
                <a:solidFill>
                  <a:srgbClr val="EE783A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</a:t>
            </a:r>
            <a:endParaRPr lang="pl-PL" sz="6600" kern="100" dirty="0">
              <a:solidFill>
                <a:srgbClr val="EE783A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Symbol zastępczy zawartości 2">
            <a:extLst>
              <a:ext uri="{FF2B5EF4-FFF2-40B4-BE49-F238E27FC236}">
                <a16:creationId xmlns:a16="http://schemas.microsoft.com/office/drawing/2014/main" id="{BA91A8FE-E19B-8F75-5832-0C5F23332FB5}"/>
              </a:ext>
            </a:extLst>
          </p:cNvPr>
          <p:cNvSpPr txBox="1">
            <a:spLocks/>
          </p:cNvSpPr>
          <p:nvPr/>
        </p:nvSpPr>
        <p:spPr>
          <a:xfrm>
            <a:off x="2674184" y="2380775"/>
            <a:ext cx="2259557" cy="359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1800" b="1" kern="100" dirty="0">
                <a:solidFill>
                  <a:srgbClr val="EE783A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Ograniczenie zużycia paliw konwencjonalnych (odpady są paliwem)</a:t>
            </a:r>
          </a:p>
        </p:txBody>
      </p:sp>
      <p:sp>
        <p:nvSpPr>
          <p:cNvPr id="32" name="pole tekstowe 31">
            <a:extLst>
              <a:ext uri="{FF2B5EF4-FFF2-40B4-BE49-F238E27FC236}">
                <a16:creationId xmlns:a16="http://schemas.microsoft.com/office/drawing/2014/main" id="{641CC7F5-00EB-AFC2-43C7-F1B617DEDAC3}"/>
              </a:ext>
            </a:extLst>
          </p:cNvPr>
          <p:cNvSpPr txBox="1"/>
          <p:nvPr/>
        </p:nvSpPr>
        <p:spPr>
          <a:xfrm>
            <a:off x="5025497" y="1226625"/>
            <a:ext cx="1726994" cy="1202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6600" b="1" kern="100" dirty="0">
                <a:solidFill>
                  <a:srgbClr val="C3233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</a:t>
            </a:r>
            <a:endParaRPr lang="pl-PL" sz="6600" kern="100" dirty="0">
              <a:solidFill>
                <a:srgbClr val="C32339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pole tekstowe 32">
            <a:extLst>
              <a:ext uri="{FF2B5EF4-FFF2-40B4-BE49-F238E27FC236}">
                <a16:creationId xmlns:a16="http://schemas.microsoft.com/office/drawing/2014/main" id="{713A2745-52CF-EB72-634F-040B50D4F09B}"/>
              </a:ext>
            </a:extLst>
          </p:cNvPr>
          <p:cNvSpPr txBox="1"/>
          <p:nvPr/>
        </p:nvSpPr>
        <p:spPr>
          <a:xfrm>
            <a:off x="7376813" y="1226625"/>
            <a:ext cx="1726994" cy="1202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66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</a:t>
            </a:r>
            <a:endParaRPr lang="pl-PL" sz="6600" kern="10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pole tekstowe 33">
            <a:extLst>
              <a:ext uri="{FF2B5EF4-FFF2-40B4-BE49-F238E27FC236}">
                <a16:creationId xmlns:a16="http://schemas.microsoft.com/office/drawing/2014/main" id="{F49318D0-6FF3-2C18-5A4C-5C6F12D1E134}"/>
              </a:ext>
            </a:extLst>
          </p:cNvPr>
          <p:cNvSpPr txBox="1"/>
          <p:nvPr/>
        </p:nvSpPr>
        <p:spPr>
          <a:xfrm>
            <a:off x="9728125" y="1226625"/>
            <a:ext cx="1726994" cy="1202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6600" b="1" kern="100" dirty="0">
                <a:solidFill>
                  <a:srgbClr val="116E3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</a:t>
            </a:r>
            <a:endParaRPr lang="pl-PL" sz="6600" kern="100" dirty="0">
              <a:solidFill>
                <a:srgbClr val="116E3C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Symbol zastępczy zawartości 2">
            <a:extLst>
              <a:ext uri="{FF2B5EF4-FFF2-40B4-BE49-F238E27FC236}">
                <a16:creationId xmlns:a16="http://schemas.microsoft.com/office/drawing/2014/main" id="{7B584D5B-F905-BA00-2578-5D781790EA43}"/>
              </a:ext>
            </a:extLst>
          </p:cNvPr>
          <p:cNvSpPr txBox="1">
            <a:spLocks/>
          </p:cNvSpPr>
          <p:nvPr/>
        </p:nvSpPr>
        <p:spPr>
          <a:xfrm>
            <a:off x="5025497" y="2380775"/>
            <a:ext cx="2086641" cy="359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1800" b="1" kern="100" dirty="0">
                <a:solidFill>
                  <a:srgbClr val="C3233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Ograniczenie ilości odpadów deponowanych </a:t>
            </a:r>
            <a:br>
              <a:rPr lang="pl-PL" sz="1800" b="1" kern="100" dirty="0">
                <a:solidFill>
                  <a:srgbClr val="C3233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b="1" kern="100" dirty="0">
                <a:solidFill>
                  <a:srgbClr val="C3233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 składowiskach odpadów</a:t>
            </a:r>
          </a:p>
        </p:txBody>
      </p:sp>
      <p:sp>
        <p:nvSpPr>
          <p:cNvPr id="36" name="Symbol zastępczy zawartości 2">
            <a:extLst>
              <a:ext uri="{FF2B5EF4-FFF2-40B4-BE49-F238E27FC236}">
                <a16:creationId xmlns:a16="http://schemas.microsoft.com/office/drawing/2014/main" id="{C6B7C1C9-5D85-C25E-29DF-DC0BAB987BFD}"/>
              </a:ext>
            </a:extLst>
          </p:cNvPr>
          <p:cNvSpPr txBox="1">
            <a:spLocks/>
          </p:cNvSpPr>
          <p:nvPr/>
        </p:nvSpPr>
        <p:spPr>
          <a:xfrm>
            <a:off x="7376814" y="2380775"/>
            <a:ext cx="2011572" cy="359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18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Dążenie </a:t>
            </a:r>
            <a:br>
              <a:rPr lang="pl-PL" sz="18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b="1" kern="1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uzyskanie neutralności klimatycznej</a:t>
            </a:r>
          </a:p>
        </p:txBody>
      </p:sp>
      <p:sp>
        <p:nvSpPr>
          <p:cNvPr id="37" name="Symbol zastępczy zawartości 2">
            <a:extLst>
              <a:ext uri="{FF2B5EF4-FFF2-40B4-BE49-F238E27FC236}">
                <a16:creationId xmlns:a16="http://schemas.microsoft.com/office/drawing/2014/main" id="{EEF28AC6-B7FA-1A8E-7771-47EF616A9817}"/>
              </a:ext>
            </a:extLst>
          </p:cNvPr>
          <p:cNvSpPr txBox="1">
            <a:spLocks/>
          </p:cNvSpPr>
          <p:nvPr/>
        </p:nvSpPr>
        <p:spPr>
          <a:xfrm>
            <a:off x="9736628" y="2380775"/>
            <a:ext cx="2011571" cy="359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1800" b="1" kern="100" dirty="0">
                <a:solidFill>
                  <a:srgbClr val="116E3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Ochrona środowiska </a:t>
            </a:r>
            <a:br>
              <a:rPr lang="pl-PL" sz="1800" b="1" kern="100" dirty="0">
                <a:solidFill>
                  <a:srgbClr val="116E3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b="1" kern="100" dirty="0">
                <a:solidFill>
                  <a:srgbClr val="116E3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przed szkodliwym działaniem odpadów przemysłowych w tym niebezpiecznych i medycznych</a:t>
            </a:r>
          </a:p>
        </p:txBody>
      </p:sp>
    </p:spTree>
    <p:extLst>
      <p:ext uri="{BB962C8B-B14F-4D97-AF65-F5344CB8AC3E}">
        <p14:creationId xmlns:p14="http://schemas.microsoft.com/office/powerpoint/2010/main" val="2110984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ADCAC9FE-DF17-FE5C-C42F-40D36A64E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821" y="312821"/>
            <a:ext cx="11040979" cy="729917"/>
          </a:xfrm>
        </p:spPr>
        <p:txBody>
          <a:bodyPr>
            <a:normAutofit/>
          </a:bodyPr>
          <a:lstStyle/>
          <a:p>
            <a:r>
              <a:rPr lang="pl-PL" sz="2400" b="1" kern="100" dirty="0">
                <a:solidFill>
                  <a:schemeClr val="bg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Dlaczego spalanie odpadów jest tak potrzebne środowisku?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Obraz 4" descr="Obraz zawierający Grafika, clipart, kreatywność, design&#10;&#10;Opis wygenerowany automatycznie">
            <a:extLst>
              <a:ext uri="{FF2B5EF4-FFF2-40B4-BE49-F238E27FC236}">
                <a16:creationId xmlns:a16="http://schemas.microsoft.com/office/drawing/2014/main" id="{33751E0F-5E98-A2DA-B40A-C81C015BD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7399" y="326333"/>
            <a:ext cx="414601" cy="533388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7F4D9C48-106D-0923-085F-769D102DA73E}"/>
              </a:ext>
            </a:extLst>
          </p:cNvPr>
          <p:cNvSpPr txBox="1"/>
          <p:nvPr/>
        </p:nvSpPr>
        <p:spPr>
          <a:xfrm>
            <a:off x="420129" y="1430487"/>
            <a:ext cx="6813009" cy="328404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lvl="0">
              <a:lnSpc>
                <a:spcPct val="150000"/>
              </a:lnSpc>
            </a:pPr>
            <a:r>
              <a:rPr lang="pl-PL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Rozwój patologii w gospodarce odpadami, działalność mafii śmieciowych </a:t>
            </a:r>
          </a:p>
          <a:p>
            <a:pPr marL="285750" indent="-285750">
              <a:lnSpc>
                <a:spcPct val="150000"/>
              </a:lnSpc>
              <a:buFont typeface="Aptos" panose="020B0004020202020204" pitchFamily="34" charset="0"/>
              <a:buChar char="→"/>
            </a:pPr>
            <a:r>
              <a:rPr lang="pl-PL" b="1" kern="100" dirty="0">
                <a:solidFill>
                  <a:srgbClr val="C3233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Obecnie największy problem w gospodarce odpadami</a:t>
            </a:r>
          </a:p>
          <a:p>
            <a:pPr lvl="0">
              <a:lnSpc>
                <a:spcPct val="150000"/>
              </a:lnSpc>
            </a:pPr>
            <a:r>
              <a:rPr lang="pl-PL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Odpady skrajnie niebezpieczne transportowane są bez odpowiedniego nadzoru, składowane w miejscach na ten cel </a:t>
            </a:r>
            <a:br>
              <a:rPr lang="pl-PL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nie przeznaczonych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ptos" panose="020B0004020202020204" pitchFamily="34" charset="0"/>
              <a:buChar char="→"/>
            </a:pPr>
            <a:r>
              <a:rPr lang="pl-PL" b="1" kern="100" dirty="0">
                <a:solidFill>
                  <a:srgbClr val="C3233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Zagrażają życiu i zdrowiu mieszkańców w okolicach, </a:t>
            </a:r>
            <a:br>
              <a:rPr lang="pl-PL" b="1" kern="100" dirty="0">
                <a:solidFill>
                  <a:srgbClr val="C3233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b="1" kern="100" dirty="0">
                <a:solidFill>
                  <a:srgbClr val="C3233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 których powstają </a:t>
            </a:r>
            <a:endParaRPr lang="pl-PL" b="1" kern="100" dirty="0">
              <a:solidFill>
                <a:srgbClr val="C32339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35136A73-FACD-4219-7710-673FD6DA52BA}"/>
              </a:ext>
            </a:extLst>
          </p:cNvPr>
          <p:cNvCxnSpPr>
            <a:cxnSpLocks/>
          </p:cNvCxnSpPr>
          <p:nvPr/>
        </p:nvCxnSpPr>
        <p:spPr>
          <a:xfrm>
            <a:off x="420130" y="1218977"/>
            <a:ext cx="6672332" cy="0"/>
          </a:xfrm>
          <a:prstGeom prst="line">
            <a:avLst/>
          </a:prstGeom>
          <a:ln w="28575">
            <a:solidFill>
              <a:srgbClr val="C32339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7A0AEE67-B1FE-9333-33ED-BCB1041D970F}"/>
              </a:ext>
            </a:extLst>
          </p:cNvPr>
          <p:cNvSpPr txBox="1"/>
          <p:nvPr/>
        </p:nvSpPr>
        <p:spPr>
          <a:xfrm>
            <a:off x="312820" y="6081355"/>
            <a:ext cx="7002380" cy="506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(ostatnia publikacja 22.05.2024 r. gazeta.pl powołująca się na listę przygotowaną przez poprzedni rząd, na która powoływał się były wiceminister środowiska Jacek Ozdoba)</a:t>
            </a:r>
          </a:p>
        </p:txBody>
      </p:sp>
      <p:pic>
        <p:nvPicPr>
          <p:cNvPr id="19" name="Grafika 18">
            <a:extLst>
              <a:ext uri="{FF2B5EF4-FFF2-40B4-BE49-F238E27FC236}">
                <a16:creationId xmlns:a16="http://schemas.microsoft.com/office/drawing/2014/main" id="{2DFFDAE0-BEEE-61EF-B6CE-8435D2CE3AA2}"/>
              </a:ext>
            </a:extLst>
          </p:cNvPr>
          <p:cNvPicPr>
            <a:picLocks noChangeAspect="1"/>
          </p:cNvPicPr>
          <p:nvPr/>
        </p:nvPicPr>
        <p:blipFill>
          <a:blip r:embed="rId3">
            <a:grayscl/>
            <a:alphaModFix amt="38000"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07880" y="4655264"/>
            <a:ext cx="1967948" cy="1901238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1BD84E3D-3451-C2AB-F72B-C0BCCA8C6304}"/>
              </a:ext>
            </a:extLst>
          </p:cNvPr>
          <p:cNvSpPr txBox="1"/>
          <p:nvPr/>
        </p:nvSpPr>
        <p:spPr>
          <a:xfrm>
            <a:off x="7315201" y="1436784"/>
            <a:ext cx="4759568" cy="315374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2400" b="1" kern="100" dirty="0">
                <a:solidFill>
                  <a:srgbClr val="EE783A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Największe zagrożenie</a:t>
            </a:r>
            <a:r>
              <a:rPr lang="pl-PL" sz="2400" kern="100" dirty="0">
                <a:solidFill>
                  <a:srgbClr val="EE783A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pl-PL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Nielegalne miejsca magazynowania odpadów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768 miejsc nielegalnego składowania odpadów, </a:t>
            </a:r>
            <a:r>
              <a:rPr lang="pl-PL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 231 z nich zostały nagromadzone tylko odpady niebezpieczne</a:t>
            </a: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pl-PL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Dane z czerwca mówią już o 311 takich miejscach!</a:t>
            </a:r>
            <a:endParaRPr lang="pl-PL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2400" b="1" kern="100" dirty="0">
                <a:solidFill>
                  <a:srgbClr val="EE783A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Łącznie jest 3,86 mln ton odpadów.</a:t>
            </a:r>
          </a:p>
        </p:txBody>
      </p:sp>
      <p:sp>
        <p:nvSpPr>
          <p:cNvPr id="20" name="Symbol zastępczy zawartości 4">
            <a:extLst>
              <a:ext uri="{FF2B5EF4-FFF2-40B4-BE49-F238E27FC236}">
                <a16:creationId xmlns:a16="http://schemas.microsoft.com/office/drawing/2014/main" id="{1D92F45F-3825-A3FD-0F7E-191374DCD475}"/>
              </a:ext>
            </a:extLst>
          </p:cNvPr>
          <p:cNvSpPr txBox="1">
            <a:spLocks/>
          </p:cNvSpPr>
          <p:nvPr/>
        </p:nvSpPr>
        <p:spPr>
          <a:xfrm>
            <a:off x="7859485" y="4944494"/>
            <a:ext cx="3833445" cy="138905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1800" kern="100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 Śląsku w 31 miastach 44 miejsca nielegalnego magazynowania odpadów niebezpiecznych.</a:t>
            </a:r>
            <a:endParaRPr lang="pl-PL" sz="2000" kern="100" dirty="0">
              <a:solidFill>
                <a:srgbClr val="C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" name="Łącznik prosty 20">
            <a:extLst>
              <a:ext uri="{FF2B5EF4-FFF2-40B4-BE49-F238E27FC236}">
                <a16:creationId xmlns:a16="http://schemas.microsoft.com/office/drawing/2014/main" id="{86063421-D4CA-0271-E3FB-2ABC633ED0A8}"/>
              </a:ext>
            </a:extLst>
          </p:cNvPr>
          <p:cNvCxnSpPr>
            <a:cxnSpLocks/>
          </p:cNvCxnSpPr>
          <p:nvPr/>
        </p:nvCxnSpPr>
        <p:spPr>
          <a:xfrm>
            <a:off x="7407502" y="1218977"/>
            <a:ext cx="4340697" cy="0"/>
          </a:xfrm>
          <a:prstGeom prst="line">
            <a:avLst/>
          </a:prstGeom>
          <a:ln w="28575">
            <a:solidFill>
              <a:srgbClr val="EE783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5D18BD1B-0ADA-0119-8813-86DF1728A4DC}"/>
              </a:ext>
            </a:extLst>
          </p:cNvPr>
          <p:cNvSpPr txBox="1"/>
          <p:nvPr/>
        </p:nvSpPr>
        <p:spPr>
          <a:xfrm>
            <a:off x="420129" y="5078831"/>
            <a:ext cx="6672332" cy="9233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spcAft>
                <a:spcPts val="800"/>
              </a:spcAft>
            </a:pPr>
            <a:r>
              <a:rPr lang="pl-PL" sz="2000" b="1" kern="100" dirty="0">
                <a:solidFill>
                  <a:srgbClr val="C3233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Należy intensywnie pracować, aby edukować społeczeństwo, uszczelniać przepisy, </a:t>
            </a:r>
            <a:br>
              <a:rPr lang="pl-PL" sz="2000" b="1" kern="100" dirty="0">
                <a:solidFill>
                  <a:srgbClr val="C3233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2000" b="1" kern="100" dirty="0">
                <a:solidFill>
                  <a:srgbClr val="C3233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wspierać uczciwych przedsiębiorców</a:t>
            </a:r>
            <a:r>
              <a:rPr lang="pl-PL" sz="2000" kern="100" dirty="0">
                <a:solidFill>
                  <a:srgbClr val="C32339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.</a:t>
            </a:r>
          </a:p>
        </p:txBody>
      </p:sp>
      <p:cxnSp>
        <p:nvCxnSpPr>
          <p:cNvPr id="27" name="Łącznik prosty 26">
            <a:extLst>
              <a:ext uri="{FF2B5EF4-FFF2-40B4-BE49-F238E27FC236}">
                <a16:creationId xmlns:a16="http://schemas.microsoft.com/office/drawing/2014/main" id="{7765F394-2E7B-7966-1640-82BB58822FD0}"/>
              </a:ext>
            </a:extLst>
          </p:cNvPr>
          <p:cNvCxnSpPr>
            <a:cxnSpLocks/>
          </p:cNvCxnSpPr>
          <p:nvPr/>
        </p:nvCxnSpPr>
        <p:spPr>
          <a:xfrm>
            <a:off x="420130" y="4911598"/>
            <a:ext cx="6672332" cy="0"/>
          </a:xfrm>
          <a:prstGeom prst="line">
            <a:avLst/>
          </a:prstGeom>
          <a:ln w="28575">
            <a:solidFill>
              <a:srgbClr val="C32339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667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842EFD-F04B-E61B-9A12-C9F7C3B3B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821" y="312821"/>
            <a:ext cx="11040979" cy="729917"/>
          </a:xfrm>
        </p:spPr>
        <p:txBody>
          <a:bodyPr>
            <a:normAutofit/>
          </a:bodyPr>
          <a:lstStyle/>
          <a:p>
            <a:r>
              <a:rPr lang="pl-PL" sz="2400" b="1" kern="100" dirty="0">
                <a:solidFill>
                  <a:schemeClr val="bg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Likwidacja składowisk na CITO!!!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966F73-5DC2-3102-E811-42D88D79D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820" y="5503317"/>
            <a:ext cx="6188463" cy="135468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Jedyną skuteczną i środowiskowo efektywną metodą przetwarzania tych odpadów jest termiczne przekształcanie w instalacjach spełniających konkluzje BAT.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94FB68E-0E02-94ED-DEC5-B9E9B4968CD9}"/>
              </a:ext>
            </a:extLst>
          </p:cNvPr>
          <p:cNvSpPr txBox="1"/>
          <p:nvPr/>
        </p:nvSpPr>
        <p:spPr>
          <a:xfrm>
            <a:off x="312821" y="1409397"/>
            <a:ext cx="5635804" cy="138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5000"/>
              </a:lnSpc>
              <a:spcAft>
                <a:spcPts val="800"/>
              </a:spcAft>
            </a:pPr>
            <a:r>
              <a:rPr lang="pl-PL" sz="4800" b="1" kern="100" cap="all" dirty="0">
                <a:solidFill>
                  <a:srgbClr val="EE783A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Odpady niebezpieczne</a:t>
            </a:r>
            <a:endParaRPr lang="pl-PL" sz="4800" kern="100" cap="all" dirty="0">
              <a:solidFill>
                <a:srgbClr val="EE783A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E3D5841B-22AA-217B-9931-1645C8083385}"/>
              </a:ext>
            </a:extLst>
          </p:cNvPr>
          <p:cNvCxnSpPr/>
          <p:nvPr/>
        </p:nvCxnSpPr>
        <p:spPr>
          <a:xfrm>
            <a:off x="420130" y="1226625"/>
            <a:ext cx="5413180" cy="0"/>
          </a:xfrm>
          <a:prstGeom prst="line">
            <a:avLst/>
          </a:prstGeom>
          <a:ln w="28575">
            <a:solidFill>
              <a:srgbClr val="EE783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3" name="Grafika 12">
            <a:extLst>
              <a:ext uri="{FF2B5EF4-FFF2-40B4-BE49-F238E27FC236}">
                <a16:creationId xmlns:a16="http://schemas.microsoft.com/office/drawing/2014/main" id="{9252857B-5A4D-2F4E-B10C-F5992DF02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49925" y="821904"/>
            <a:ext cx="5402333" cy="5214192"/>
          </a:xfrm>
          <a:prstGeom prst="rect">
            <a:avLst/>
          </a:prstGeom>
        </p:spPr>
      </p:pic>
      <p:pic>
        <p:nvPicPr>
          <p:cNvPr id="14" name="Grafika 13">
            <a:extLst>
              <a:ext uri="{FF2B5EF4-FFF2-40B4-BE49-F238E27FC236}">
                <a16:creationId xmlns:a16="http://schemas.microsoft.com/office/drawing/2014/main" id="{D64ED028-3FB8-3535-4B3E-8AA82E4E1A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79376" y="3169590"/>
            <a:ext cx="456381" cy="583154"/>
          </a:xfrm>
          <a:prstGeom prst="rect">
            <a:avLst/>
          </a:prstGeom>
        </p:spPr>
      </p:pic>
      <p:pic>
        <p:nvPicPr>
          <p:cNvPr id="15" name="Grafika 14">
            <a:extLst>
              <a:ext uri="{FF2B5EF4-FFF2-40B4-BE49-F238E27FC236}">
                <a16:creationId xmlns:a16="http://schemas.microsoft.com/office/drawing/2014/main" id="{CCC7A3AA-6CA5-9C43-1AAE-3730A0C2F2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54273" y="3130903"/>
            <a:ext cx="309178" cy="395061"/>
          </a:xfrm>
          <a:prstGeom prst="rect">
            <a:avLst/>
          </a:prstGeom>
        </p:spPr>
      </p:pic>
      <p:pic>
        <p:nvPicPr>
          <p:cNvPr id="16" name="Grafika 15">
            <a:extLst>
              <a:ext uri="{FF2B5EF4-FFF2-40B4-BE49-F238E27FC236}">
                <a16:creationId xmlns:a16="http://schemas.microsoft.com/office/drawing/2014/main" id="{5D3C63EE-8F9B-0E4E-D87D-6E2DEF5019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94269" y="2625649"/>
            <a:ext cx="309178" cy="395061"/>
          </a:xfrm>
          <a:prstGeom prst="rect">
            <a:avLst/>
          </a:prstGeom>
        </p:spPr>
      </p:pic>
      <p:pic>
        <p:nvPicPr>
          <p:cNvPr id="17" name="Grafika 16">
            <a:extLst>
              <a:ext uri="{FF2B5EF4-FFF2-40B4-BE49-F238E27FC236}">
                <a16:creationId xmlns:a16="http://schemas.microsoft.com/office/drawing/2014/main" id="{2C3A5013-EACD-7825-09BA-2F644FAD67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38485" y="3809134"/>
            <a:ext cx="309178" cy="395061"/>
          </a:xfrm>
          <a:prstGeom prst="rect">
            <a:avLst/>
          </a:prstGeom>
        </p:spPr>
      </p:pic>
      <p:pic>
        <p:nvPicPr>
          <p:cNvPr id="18" name="Grafika 17">
            <a:extLst>
              <a:ext uri="{FF2B5EF4-FFF2-40B4-BE49-F238E27FC236}">
                <a16:creationId xmlns:a16="http://schemas.microsoft.com/office/drawing/2014/main" id="{E9B9151D-886A-2BBE-F8B4-99114F64AF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679998" y="2399923"/>
            <a:ext cx="309178" cy="395061"/>
          </a:xfrm>
          <a:prstGeom prst="rect">
            <a:avLst/>
          </a:prstGeom>
        </p:spPr>
      </p:pic>
      <p:sp>
        <p:nvSpPr>
          <p:cNvPr id="19" name="pole tekstowe 18">
            <a:extLst>
              <a:ext uri="{FF2B5EF4-FFF2-40B4-BE49-F238E27FC236}">
                <a16:creationId xmlns:a16="http://schemas.microsoft.com/office/drawing/2014/main" id="{5A70F988-88F1-CD73-9E42-0A9279DA2936}"/>
              </a:ext>
            </a:extLst>
          </p:cNvPr>
          <p:cNvSpPr txBox="1"/>
          <p:nvPr/>
        </p:nvSpPr>
        <p:spPr>
          <a:xfrm>
            <a:off x="368843" y="2777699"/>
            <a:ext cx="5515754" cy="258532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b="1" kern="100" dirty="0">
                <a:solidFill>
                  <a:srgbClr val="C32339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Rogowiec koło Bełchatowa 	50 000 Mg</a:t>
            </a:r>
          </a:p>
          <a:p>
            <a:pPr>
              <a:lnSpc>
                <a:spcPct val="150000"/>
              </a:lnSpc>
            </a:pPr>
            <a:r>
              <a:rPr lang="pl-PL" sz="2000" b="1" kern="100" dirty="0">
                <a:solidFill>
                  <a:srgbClr val="EE783A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Głogów				3 500 Mg</a:t>
            </a:r>
          </a:p>
          <a:p>
            <a:pPr>
              <a:lnSpc>
                <a:spcPct val="150000"/>
              </a:lnSpc>
            </a:pPr>
            <a:r>
              <a:rPr lang="pl-PL" sz="2000" b="1" kern="100" dirty="0">
                <a:solidFill>
                  <a:srgbClr val="EE783A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Chabielice 			2 000 Mg</a:t>
            </a:r>
          </a:p>
          <a:p>
            <a:pPr>
              <a:lnSpc>
                <a:spcPct val="150000"/>
              </a:lnSpc>
            </a:pPr>
            <a:r>
              <a:rPr lang="pl-PL" sz="2000" b="1" kern="100" dirty="0">
                <a:solidFill>
                  <a:srgbClr val="EE783A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Rojków				2 000 Mg</a:t>
            </a:r>
          </a:p>
          <a:p>
            <a:r>
              <a:rPr lang="pl-PL" sz="2000" b="1" kern="100" dirty="0">
                <a:solidFill>
                  <a:srgbClr val="EE783A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Nowy Prażmów			2 000 Mg</a:t>
            </a:r>
          </a:p>
          <a:p>
            <a:pPr algn="ctr"/>
            <a:r>
              <a:rPr lang="pl-PL" sz="2800" b="1" kern="100" dirty="0">
                <a:solidFill>
                  <a:srgbClr val="EE783A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??….??</a:t>
            </a:r>
            <a:endParaRPr lang="pl-PL" sz="2800" dirty="0">
              <a:solidFill>
                <a:srgbClr val="EE783A"/>
              </a:solidFill>
            </a:endParaRPr>
          </a:p>
        </p:txBody>
      </p:sp>
      <p:pic>
        <p:nvPicPr>
          <p:cNvPr id="20" name="Obraz 19" descr="Obraz zawierający Grafika, clipart, kreatywność, design&#10;&#10;Opis wygenerowany automatycznie">
            <a:extLst>
              <a:ext uri="{FF2B5EF4-FFF2-40B4-BE49-F238E27FC236}">
                <a16:creationId xmlns:a16="http://schemas.microsoft.com/office/drawing/2014/main" id="{008EA949-DBF9-CD66-398D-D0890E4034B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7399" y="326333"/>
            <a:ext cx="414601" cy="53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092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78D04D-CEEA-A137-3B8E-CB404684E5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23478F-3A4E-DC0A-EA93-C6907F0FB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821" y="312821"/>
            <a:ext cx="11040979" cy="729917"/>
          </a:xfrm>
        </p:spPr>
        <p:txBody>
          <a:bodyPr>
            <a:normAutofit/>
          </a:bodyPr>
          <a:lstStyle/>
          <a:p>
            <a:r>
              <a:rPr lang="pl-PL" sz="2400" b="1" kern="100" dirty="0">
                <a:solidFill>
                  <a:schemeClr val="bg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Czy wiemy, jak to zrobić? 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6F57FC-5CEC-AAEB-17D0-5E8E5612D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130" y="2013013"/>
            <a:ext cx="5413180" cy="3596148"/>
          </a:xfrm>
        </p:spPr>
        <p:txBody>
          <a:bodyPr>
            <a:noAutofit/>
          </a:bodyPr>
          <a:lstStyle/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Brakuje nam instalacja do ich przetwarzania odpadów lokowanych na składowiskach </a:t>
            </a:r>
          </a:p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Branża nie rozwija się proporcjonalnie do ilości powstających w ogóle odpadów</a:t>
            </a:r>
          </a:p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Nie ma wsparcia organów rządowych</a:t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samorządowych</a:t>
            </a:r>
          </a:p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Brak akceptacji społecznej </a:t>
            </a:r>
          </a:p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Wzmacnia się działalność mafii śmieciowych</a:t>
            </a:r>
          </a:p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Rosną liczby odkrywanych miejsc nielegalnego składowania odpadów </a:t>
            </a:r>
          </a:p>
          <a:p>
            <a:pPr lvl="0" algn="just">
              <a:lnSpc>
                <a:spcPct val="11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Nie ma pomysłu na skuteczną walkę z patologią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B215A142-E55B-506E-2354-C83035503414}"/>
              </a:ext>
            </a:extLst>
          </p:cNvPr>
          <p:cNvSpPr txBox="1"/>
          <p:nvPr/>
        </p:nvSpPr>
        <p:spPr>
          <a:xfrm>
            <a:off x="312821" y="1226625"/>
            <a:ext cx="6096000" cy="899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4800" b="1" kern="100" dirty="0">
                <a:solidFill>
                  <a:srgbClr val="EE783A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DIAGNOZA</a:t>
            </a:r>
            <a:endParaRPr lang="pl-PL" sz="4800" kern="100" dirty="0">
              <a:solidFill>
                <a:srgbClr val="EE783A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0CEDA496-00CD-7A8F-BFF4-D8DCC7DF4D66}"/>
              </a:ext>
            </a:extLst>
          </p:cNvPr>
          <p:cNvSpPr txBox="1">
            <a:spLocks/>
          </p:cNvSpPr>
          <p:nvPr/>
        </p:nvSpPr>
        <p:spPr>
          <a:xfrm>
            <a:off x="6408820" y="2126551"/>
            <a:ext cx="5363049" cy="35961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Wsparcie organów dla zakładów termicznego przekształcania odpadów </a:t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(zakłady te prowadzą swoją działalność zgodnie </a:t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 najlepszymi dostępnymi technikami </a:t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technologiami uznanymi w prawie europejskim i krajowym) </a:t>
            </a:r>
          </a:p>
          <a:p>
            <a:pPr lvl="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Edukacja społeczeństwa o zasadności funkcjonowania instalacji 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Praca nad przepisami prawa promującymi termiczne przekształcanie odpadów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53830A8B-9C40-2569-484B-48EAFDFC9454}"/>
              </a:ext>
            </a:extLst>
          </p:cNvPr>
          <p:cNvSpPr txBox="1"/>
          <p:nvPr/>
        </p:nvSpPr>
        <p:spPr>
          <a:xfrm>
            <a:off x="6311537" y="1226625"/>
            <a:ext cx="3457251" cy="899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4800" b="1" kern="100" dirty="0">
                <a:solidFill>
                  <a:srgbClr val="116E3C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LECZENIE</a:t>
            </a:r>
            <a:endParaRPr lang="pl-PL" sz="4800" kern="100" dirty="0">
              <a:solidFill>
                <a:srgbClr val="116E3C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19A915F8-3729-E90C-1E98-20A034332C62}"/>
              </a:ext>
            </a:extLst>
          </p:cNvPr>
          <p:cNvCxnSpPr/>
          <p:nvPr/>
        </p:nvCxnSpPr>
        <p:spPr>
          <a:xfrm>
            <a:off x="420130" y="1226625"/>
            <a:ext cx="5413180" cy="0"/>
          </a:xfrm>
          <a:prstGeom prst="line">
            <a:avLst/>
          </a:prstGeom>
          <a:ln w="28575">
            <a:solidFill>
              <a:srgbClr val="EE783A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383F5C11-482B-AB0C-1458-024F7110FD19}"/>
              </a:ext>
            </a:extLst>
          </p:cNvPr>
          <p:cNvCxnSpPr/>
          <p:nvPr/>
        </p:nvCxnSpPr>
        <p:spPr>
          <a:xfrm>
            <a:off x="6408821" y="1226625"/>
            <a:ext cx="5413180" cy="0"/>
          </a:xfrm>
          <a:prstGeom prst="line">
            <a:avLst/>
          </a:prstGeom>
          <a:ln w="28575">
            <a:solidFill>
              <a:srgbClr val="116E3C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2" name="Obraz 11" descr="Obraz zawierający Grafika, clipart, kreatywność, design&#10;&#10;Opis wygenerowany automatycznie">
            <a:extLst>
              <a:ext uri="{FF2B5EF4-FFF2-40B4-BE49-F238E27FC236}">
                <a16:creationId xmlns:a16="http://schemas.microsoft.com/office/drawing/2014/main" id="{EA265894-6EFE-1797-CD9A-CE77C4E142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7399" y="326333"/>
            <a:ext cx="414601" cy="53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467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48261BCA-A90D-C3A0-89B8-48FBB7C96567}"/>
              </a:ext>
            </a:extLst>
          </p:cNvPr>
          <p:cNvSpPr txBox="1">
            <a:spLocks/>
          </p:cNvSpPr>
          <p:nvPr/>
        </p:nvSpPr>
        <p:spPr>
          <a:xfrm>
            <a:off x="312822" y="1689240"/>
            <a:ext cx="11667683" cy="25655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l-PL" sz="5400" b="1" kern="100" dirty="0">
              <a:solidFill>
                <a:schemeClr val="tx1">
                  <a:lumMod val="65000"/>
                  <a:lumOff val="35000"/>
                </a:schemeClr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l-PL" sz="36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Dziękuję za uwagę i zapraszam do kontaktu z nami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l-PL" sz="5400" b="1" kern="100" dirty="0">
              <a:solidFill>
                <a:schemeClr val="tx1">
                  <a:lumMod val="65000"/>
                  <a:lumOff val="35000"/>
                </a:schemeClr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l-PL" sz="5400" b="1" kern="100" dirty="0">
              <a:solidFill>
                <a:schemeClr val="tx1">
                  <a:lumMod val="65000"/>
                  <a:lumOff val="35000"/>
                </a:schemeClr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l-PL" sz="5400" b="1" kern="100" dirty="0">
              <a:solidFill>
                <a:schemeClr val="tx1">
                  <a:lumMod val="65000"/>
                  <a:lumOff val="35000"/>
                </a:schemeClr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1200" b="1" dirty="0">
                <a:solidFill>
                  <a:schemeClr val="accent6">
                    <a:lumMod val="50000"/>
                  </a:schemeClr>
                </a:solidFill>
              </a:rPr>
              <a:t>Treść prezentacji jest wyrazem transparentności działania Związku i firm członkowskich wyrażającego się w tym, że otwarcie Państwu o sobie przekazujemy informacje, które w biznesie  uznawane za poufne,  są skrywane.</a:t>
            </a:r>
          </a:p>
          <a:p>
            <a:pPr algn="just"/>
            <a:r>
              <a:rPr lang="pl-PL" sz="1200" b="1" dirty="0">
                <a:solidFill>
                  <a:schemeClr val="accent6">
                    <a:lumMod val="50000"/>
                  </a:schemeClr>
                </a:solidFill>
              </a:rPr>
              <a:t>Wartością tą chcemy zarazić całą naszą branżę by w społeczeństwie zyskać należne nam zaufanie  i wsparcie.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l-PL" sz="5400" b="1" kern="100" dirty="0">
              <a:solidFill>
                <a:schemeClr val="tx1">
                  <a:lumMod val="65000"/>
                  <a:lumOff val="35000"/>
                </a:schemeClr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l-PL" sz="5400" b="1" kern="100" dirty="0">
              <a:solidFill>
                <a:schemeClr val="tx1">
                  <a:lumMod val="65000"/>
                  <a:lumOff val="35000"/>
                </a:schemeClr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az 5" descr="C:\Users\burys\AppData\Local\Temp\zpztpo-stopka.PNG">
            <a:extLst>
              <a:ext uri="{FF2B5EF4-FFF2-40B4-BE49-F238E27FC236}">
                <a16:creationId xmlns:a16="http://schemas.microsoft.com/office/drawing/2014/main" id="{FC1CC272-C3AF-0736-F94F-6D3BAE9AD7D1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1941" y="321905"/>
            <a:ext cx="5768340" cy="1874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800269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1038</Words>
  <Application>Microsoft Office PowerPoint</Application>
  <PresentationFormat>Panoramiczny</PresentationFormat>
  <Paragraphs>126</Paragraphs>
  <Slides>9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Aptos Narrow</vt:lpstr>
      <vt:lpstr>Arial</vt:lpstr>
      <vt:lpstr>Courier New</vt:lpstr>
      <vt:lpstr>Motyw pakietu Office</vt:lpstr>
      <vt:lpstr>14 listopada 2024</vt:lpstr>
      <vt:lpstr>Odpady przemysłowe niebezpieczne też są zasobem</vt:lpstr>
      <vt:lpstr>Zdolności krajowe termicznego przetwarzania odpadów a potrzeby rynku Polskiego</vt:lpstr>
      <vt:lpstr>Termiczne przetwarzanie broni się samo</vt:lpstr>
      <vt:lpstr>Cele funkcjonowania instalacji termicznego przekształcania odpadów</vt:lpstr>
      <vt:lpstr>Dlaczego spalanie odpadów jest tak potrzebne środowisku?</vt:lpstr>
      <vt:lpstr>Likwidacja składowisk na CITO!!!</vt:lpstr>
      <vt:lpstr>Czy wiemy, jak to zrobić? 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Aleksander Drożdżewski</dc:creator>
  <cp:lastModifiedBy>Ryszard Burzynski</cp:lastModifiedBy>
  <cp:revision>74</cp:revision>
  <dcterms:created xsi:type="dcterms:W3CDTF">2024-11-06T09:24:34Z</dcterms:created>
  <dcterms:modified xsi:type="dcterms:W3CDTF">2024-11-08T14:03:32Z</dcterms:modified>
</cp:coreProperties>
</file>